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0288" cy="42479913"/>
  <p:notesSz cx="6858000" cy="9144000"/>
  <p:defaultTextStyle>
    <a:defPPr>
      <a:defRPr lang="en-US"/>
    </a:defPPr>
    <a:lvl1pPr marL="0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1pPr>
    <a:lvl2pPr marL="1745270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2pPr>
    <a:lvl3pPr marL="3490539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3pPr>
    <a:lvl4pPr marL="5235809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4pPr>
    <a:lvl5pPr marL="6981078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5pPr>
    <a:lvl6pPr marL="8726348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6pPr>
    <a:lvl7pPr marL="10471617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7pPr>
    <a:lvl8pPr marL="12216887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8pPr>
    <a:lvl9pPr marL="13962156" algn="l" defTabSz="3490539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1314" y="1872"/>
      </p:cViewPr>
      <p:guideLst>
        <p:guide orient="horz" pos="13379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952156"/>
            <a:ext cx="25704245" cy="14789303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311791"/>
            <a:ext cx="22680216" cy="10256143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120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74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61662"/>
            <a:ext cx="6520562" cy="35999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61662"/>
            <a:ext cx="19183683" cy="359997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747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159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590491"/>
            <a:ext cx="26082248" cy="17670461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428121"/>
            <a:ext cx="26082248" cy="9292478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495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08310"/>
            <a:ext cx="12852122" cy="2695311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08310"/>
            <a:ext cx="12852122" cy="2695311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27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61671"/>
            <a:ext cx="26082248" cy="82108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13482"/>
            <a:ext cx="12793057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516968"/>
            <a:ext cx="12793057" cy="228231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13482"/>
            <a:ext cx="12856061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516968"/>
            <a:ext cx="12856061" cy="228231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28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8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556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16330"/>
            <a:ext cx="15309146" cy="30188272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3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16330"/>
            <a:ext cx="15309146" cy="30188272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938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08310"/>
            <a:ext cx="26082248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203F2-2D9B-443D-8ED1-7CE1F4521E7E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A86D2-E8F6-426C-B90E-52E89D11C7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444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0292" y="-93328"/>
            <a:ext cx="30310579" cy="42870213"/>
          </a:xfrm>
          <a:prstGeom prst="rect">
            <a:avLst/>
          </a:prstGeom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5848746" y="27488325"/>
            <a:ext cx="12497654" cy="877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 hangingPunct="1">
              <a:spcBef>
                <a:spcPct val="20000"/>
              </a:spcBef>
              <a:spcAft>
                <a:spcPts val="2714"/>
              </a:spcAft>
            </a:pPr>
            <a:r>
              <a:rPr lang="en-US" altLang="tr-TR" sz="3000" dirty="0"/>
              <a:t>Goldman, C. R. and A. J. Horne. 1983. Limnology. International Student Edition. Mc. </a:t>
            </a:r>
            <a:r>
              <a:rPr lang="en-US" altLang="tr-TR" sz="3000" dirty="0" err="1"/>
              <a:t>Graw</a:t>
            </a:r>
            <a:r>
              <a:rPr lang="en-US" altLang="tr-TR" sz="3000" dirty="0"/>
              <a:t> Hill. Int. Book. Co. Tokyo.</a:t>
            </a:r>
          </a:p>
          <a:p>
            <a:pPr algn="just" hangingPunct="1">
              <a:spcBef>
                <a:spcPct val="20000"/>
              </a:spcBef>
              <a:spcAft>
                <a:spcPts val="2714"/>
              </a:spcAft>
            </a:pPr>
            <a:r>
              <a:rPr lang="en-US" altLang="tr-TR" sz="3000" dirty="0" err="1"/>
              <a:t>Rapaglia</a:t>
            </a:r>
            <a:r>
              <a:rPr lang="en-US" altLang="tr-TR" sz="3000" dirty="0"/>
              <a:t>, John P., and Henry J. </a:t>
            </a:r>
            <a:r>
              <a:rPr lang="en-US" altLang="tr-TR" sz="3000" dirty="0" err="1"/>
              <a:t>Bokuniewicz</a:t>
            </a:r>
            <a:r>
              <a:rPr lang="en-US" altLang="tr-TR" sz="3000" dirty="0"/>
              <a:t>. 2009.  The effect of groundwater advection on salinity in pore waters of permeable sediments. Limnology and Oceanography. Vol. 54(2) : 630-643.</a:t>
            </a:r>
          </a:p>
          <a:p>
            <a:pPr algn="just" hangingPunct="1">
              <a:spcBef>
                <a:spcPct val="20000"/>
              </a:spcBef>
              <a:spcAft>
                <a:spcPts val="2714"/>
              </a:spcAft>
            </a:pPr>
            <a:r>
              <a:rPr lang="en-GB" altLang="tr-TR" sz="3000" dirty="0" err="1"/>
              <a:t>Ahalya</a:t>
            </a:r>
            <a:r>
              <a:rPr lang="en-GB" altLang="tr-TR" sz="3000" dirty="0"/>
              <a:t>, N and Ramachandra T.V. 2001. Wetlands Restoration and Conservation – What, How and Why? Proceedings of National Conference on Control of Industrial Pollution and Environmental Degradation. September 14-15, 2001. PSG College of Engineering, Coimbatore : 560-564.</a:t>
            </a:r>
            <a:endParaRPr lang="en-US" altLang="tr-TR" sz="3000" dirty="0"/>
          </a:p>
          <a:p>
            <a:pPr algn="just" hangingPunct="1">
              <a:spcBef>
                <a:spcPct val="20000"/>
              </a:spcBef>
              <a:spcAft>
                <a:spcPts val="2714"/>
              </a:spcAft>
            </a:pPr>
            <a:r>
              <a:rPr lang="en-US" altLang="tr-TR" sz="3000" dirty="0" err="1"/>
              <a:t>Kreith</a:t>
            </a:r>
            <a:r>
              <a:rPr lang="en-US" altLang="tr-TR" sz="3000" dirty="0"/>
              <a:t>, F. and J. </a:t>
            </a:r>
            <a:r>
              <a:rPr lang="en-US" altLang="tr-TR" sz="3000" dirty="0" err="1"/>
              <a:t>Kreider</a:t>
            </a:r>
            <a:r>
              <a:rPr lang="en-US" altLang="tr-TR" sz="3000" dirty="0"/>
              <a:t>, 1978, Principles</a:t>
            </a:r>
            <a:r>
              <a:rPr lang="en-US" altLang="tr-TR" sz="3000" i="1" dirty="0"/>
              <a:t> of Solar Engineering</a:t>
            </a:r>
            <a:r>
              <a:rPr lang="en-US" altLang="tr-TR" sz="3000" dirty="0"/>
              <a:t>. New York: Hemisphere-McGraw-Hill. (for </a:t>
            </a:r>
            <a:r>
              <a:rPr lang="en-US" altLang="tr-TR" sz="3000" i="1" dirty="0"/>
              <a:t>Book)</a:t>
            </a:r>
            <a:endParaRPr lang="tr-TR" altLang="tr-TR" sz="3000" dirty="0"/>
          </a:p>
          <a:p>
            <a:pPr algn="just" hangingPunct="1">
              <a:spcBef>
                <a:spcPct val="20000"/>
              </a:spcBef>
              <a:spcAft>
                <a:spcPts val="2714"/>
              </a:spcAft>
            </a:pPr>
            <a:r>
              <a:rPr lang="en-US" altLang="tr-TR" sz="3000" dirty="0" err="1"/>
              <a:t>Chianelli</a:t>
            </a:r>
            <a:r>
              <a:rPr lang="en-US" altLang="tr-TR" sz="3000" dirty="0"/>
              <a:t> R. R., M. </a:t>
            </a:r>
            <a:r>
              <a:rPr lang="en-US" altLang="tr-TR" sz="3000" dirty="0" err="1"/>
              <a:t>Daage</a:t>
            </a:r>
            <a:r>
              <a:rPr lang="en-US" altLang="tr-TR" sz="3000" dirty="0"/>
              <a:t>, and M. J. </a:t>
            </a:r>
            <a:r>
              <a:rPr lang="en-US" altLang="tr-TR" sz="3000" dirty="0" err="1"/>
              <a:t>Ledoux</a:t>
            </a:r>
            <a:r>
              <a:rPr lang="en-US" altLang="tr-TR" sz="3000" dirty="0"/>
              <a:t>, 1994, Fundamental studies of transition-metal sulfide catalytic materials,  In </a:t>
            </a:r>
            <a:r>
              <a:rPr lang="en-US" altLang="tr-TR" sz="3000" i="1" dirty="0"/>
              <a:t>Advances in Catalysis</a:t>
            </a:r>
            <a:r>
              <a:rPr lang="en-US" altLang="tr-TR" sz="3000" dirty="0"/>
              <a:t>, Vol. 40, edited by D. D. </a:t>
            </a:r>
            <a:r>
              <a:rPr lang="en-US" altLang="tr-TR" sz="3000" dirty="0" err="1"/>
              <a:t>Eley</a:t>
            </a:r>
            <a:r>
              <a:rPr lang="en-US" altLang="tr-TR" sz="3000" dirty="0"/>
              <a:t>, H. Pines, and W. O. Haag. Burlington, Mass.: Academic Press. (for </a:t>
            </a:r>
            <a:r>
              <a:rPr lang="en-US" altLang="tr-TR" sz="3000" i="1" dirty="0"/>
              <a:t>Contribution to a Book)</a:t>
            </a:r>
            <a:endParaRPr lang="tr-TR" altLang="tr-TR" sz="3000" dirty="0"/>
          </a:p>
        </p:txBody>
      </p:sp>
      <p:sp>
        <p:nvSpPr>
          <p:cNvPr id="6" name="Rectangle 42"/>
          <p:cNvSpPr>
            <a:spLocks noChangeArrowheads="1"/>
          </p:cNvSpPr>
          <p:nvPr/>
        </p:nvSpPr>
        <p:spPr bwMode="auto">
          <a:xfrm>
            <a:off x="252175" y="5634"/>
            <a:ext cx="184731" cy="52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 sz="2832"/>
          </a:p>
        </p:txBody>
      </p:sp>
      <p:sp>
        <p:nvSpPr>
          <p:cNvPr id="7" name="Rectangle 46"/>
          <p:cNvSpPr>
            <a:spLocks noChangeArrowheads="1"/>
          </p:cNvSpPr>
          <p:nvPr/>
        </p:nvSpPr>
        <p:spPr bwMode="auto">
          <a:xfrm>
            <a:off x="252175" y="5634"/>
            <a:ext cx="184731" cy="52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 sz="2832"/>
          </a:p>
        </p:txBody>
      </p:sp>
      <p:sp>
        <p:nvSpPr>
          <p:cNvPr id="8" name="TextBox 7"/>
          <p:cNvSpPr txBox="1"/>
          <p:nvPr/>
        </p:nvSpPr>
        <p:spPr>
          <a:xfrm>
            <a:off x="1507922" y="21178148"/>
            <a:ext cx="13628393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/>
              <a:t>Introduction</a:t>
            </a:r>
            <a:endParaRPr lang="en-US" sz="4400" b="1" dirty="0"/>
          </a:p>
          <a:p>
            <a:r>
              <a:rPr lang="en-US" sz="3000" dirty="0" smtClean="0">
                <a:latin typeface="+mn-lt"/>
              </a:rPr>
              <a:t>Introduction </a:t>
            </a:r>
            <a:r>
              <a:rPr lang="en-US" sz="3000" dirty="0">
                <a:latin typeface="+mn-lt"/>
              </a:rPr>
              <a:t>contains </a:t>
            </a:r>
            <a:r>
              <a:rPr lang="en-US" sz="3000" dirty="0" smtClean="0">
                <a:latin typeface="+mn-lt"/>
              </a:rPr>
              <a:t>are background</a:t>
            </a:r>
            <a:r>
              <a:rPr lang="en-US" sz="3000" dirty="0">
                <a:latin typeface="+mn-lt"/>
              </a:rPr>
              <a:t>, problems and objectives of research, community service and supporting literature study</a:t>
            </a:r>
          </a:p>
        </p:txBody>
      </p:sp>
      <p:sp>
        <p:nvSpPr>
          <p:cNvPr id="9" name="Rectangle 8"/>
          <p:cNvSpPr/>
          <p:nvPr/>
        </p:nvSpPr>
        <p:spPr>
          <a:xfrm>
            <a:off x="8497104" y="3381733"/>
            <a:ext cx="126092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27075">
              <a:spcBef>
                <a:spcPct val="50000"/>
              </a:spcBef>
              <a:defRPr/>
            </a:pPr>
            <a:r>
              <a:rPr lang="en-US" sz="6000" b="1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POSTER TITLE</a:t>
            </a:r>
            <a:endParaRPr lang="en-US" sz="6000" b="1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0299511"/>
              </p:ext>
            </p:extLst>
          </p:nvPr>
        </p:nvGraphicFramePr>
        <p:xfrm>
          <a:off x="8225032" y="4767492"/>
          <a:ext cx="13682909" cy="2743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2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3983">
                <a:tc>
                  <a:txBody>
                    <a:bodyPr/>
                    <a:lstStyle/>
                    <a:p>
                      <a:pPr algn="ctr"/>
                      <a:r>
                        <a:rPr lang="en-US" sz="3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Abbreviation first name then last name</a:t>
                      </a:r>
                    </a:p>
                    <a:p>
                      <a:pPr algn="ctr"/>
                      <a:r>
                        <a:rPr lang="en-US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(Example: </a:t>
                      </a:r>
                      <a:r>
                        <a:rPr lang="en-US" sz="3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 </a:t>
                      </a:r>
                      <a:r>
                        <a:rPr lang="en-US" sz="3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Sudiarta</a:t>
                      </a:r>
                      <a:r>
                        <a:rPr lang="en-US" sz="36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en-US" sz="360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 so on for other authors</a:t>
                      </a:r>
                      <a:endParaRPr lang="tr-TR" sz="360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7" marR="91437" marT="45711" marB="4571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140">
                <a:tc>
                  <a:txBody>
                    <a:bodyPr/>
                    <a:lstStyle/>
                    <a:p>
                      <a:pPr algn="ctr"/>
                      <a:r>
                        <a:rPr lang="tr-TR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Affiliation </a:t>
                      </a:r>
                    </a:p>
                    <a:p>
                      <a:pPr algn="ctr"/>
                      <a:r>
                        <a:rPr lang="en-US" sz="32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Corresponding author: </a:t>
                      </a:r>
                      <a:r>
                        <a:rPr lang="tr-TR" sz="32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email@email.com</a:t>
                      </a:r>
                    </a:p>
                    <a:p>
                      <a:pPr algn="ctr"/>
                      <a:endParaRPr lang="tr-TR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1" marB="4571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507923" y="7900133"/>
            <a:ext cx="13677648" cy="1292661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tIns="91440" bIns="91440">
            <a:spAutoFit/>
          </a:bodyPr>
          <a:lstStyle>
            <a:lvl1pPr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just" eaLnBrk="1">
              <a:spcAft>
                <a:spcPts val="0"/>
              </a:spcAft>
              <a:defRPr/>
            </a:pPr>
            <a:endParaRPr lang="en-US" sz="1600" dirty="0" smtClean="0">
              <a:latin typeface="+mn-lt"/>
            </a:endParaRPr>
          </a:p>
          <a:p>
            <a:pPr algn="just" eaLnBrk="1">
              <a:spcAft>
                <a:spcPts val="0"/>
              </a:spcAft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This poster template is intended for writers in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ICoSTH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2018, present their paper in form of posters. Prepare a poster that will be presented at 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ICoSTH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2018 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by following the instructions below and then printed in the form of 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roll banner.</a:t>
            </a:r>
          </a:p>
          <a:p>
            <a:pPr algn="just" eaLnBrk="1">
              <a:spcAft>
                <a:spcPts val="0"/>
              </a:spcAft>
              <a:defRPr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8660" indent="-342900" algn="just" eaLnBrk="1">
              <a:spcAft>
                <a:spcPts val="0"/>
              </a:spcAft>
              <a:buAutoNum type="arabicPeriod"/>
              <a:defRPr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Poster size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84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cm x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118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cm Portrait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(A0)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D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8660" indent="-342900" algn="just" eaLnBrk="1">
              <a:spcAft>
                <a:spcPts val="0"/>
              </a:spcAft>
              <a:buAutoNum type="arabicPeriod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8660" indent="-342900" algn="just" eaLnBrk="1">
              <a:spcAft>
                <a:spcPts val="0"/>
              </a:spcAft>
              <a:buAutoNum type="arabicPeriod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Provisions Content of Posters: Introduction, Research Methods, Results and Discussion, Conclusion, Bibliography</a:t>
            </a:r>
          </a:p>
          <a:p>
            <a:pPr marL="708660" indent="-342900" algn="just" eaLnBrk="1">
              <a:spcAft>
                <a:spcPts val="0"/>
              </a:spcAft>
              <a:buAutoNum type="arabicPeriod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algn="just" eaLnBrk="1" hangingPunct="1">
              <a:spcAft>
                <a:spcPts val="0"/>
              </a:spcAft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3.  Fonts and Sizes</a:t>
            </a:r>
          </a:p>
          <a:p>
            <a:pPr marL="365760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Title Poster: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60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point Arial,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font bold,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center aligned.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Author: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36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point Arial, center aligned.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Affiliation: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point Arial, italic, center aligned.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Heading: Bold, all capitals,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44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point Arial Narrow,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left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aligned.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Sub-headings: bold,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36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Arial Narrow, left aligned, underlined.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Main text: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point Arial Narrow, justified.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Bibliography: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point Arial Narrow, justified with 1 cm first line indent</a:t>
            </a:r>
          </a:p>
          <a:p>
            <a:pPr marL="1108710" lvl="1" algn="just" eaLnBrk="1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algn="just" eaLnBrk="1" hangingPunct="1">
              <a:spcAft>
                <a:spcPts val="0"/>
              </a:spcAft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4. NO: 000 (on the top right side of the poster) the poster code that will be given by</a:t>
            </a:r>
          </a:p>
          <a:p>
            <a:pPr marL="365760" algn="just" eaLnBrk="1" hangingPunct="1">
              <a:spcAft>
                <a:spcPts val="0"/>
              </a:spcAft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committee when given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>
              <a:spcAft>
                <a:spcPts val="0"/>
              </a:spcAft>
              <a:defRPr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07922" y="23570025"/>
            <a:ext cx="13293810" cy="2685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4400" b="1" dirty="0">
                <a:latin typeface="Arial Narrow" panose="020B0606020202030204" pitchFamily="34" charset="0"/>
                <a:cs typeface="Arial" panose="020B0604020202020204" pitchFamily="34" charset="0"/>
              </a:rPr>
              <a:t>Research </a:t>
            </a:r>
            <a:r>
              <a:rPr lang="en-US" sz="4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Methods</a:t>
            </a:r>
          </a:p>
          <a:p>
            <a:pPr algn="just">
              <a:defRPr/>
            </a:pPr>
            <a:r>
              <a:rPr lang="en-US" sz="3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Methodology </a:t>
            </a:r>
            <a:r>
              <a:rPr lang="en-US" sz="3000" dirty="0">
                <a:latin typeface="Arial Narrow" panose="020B0606020202030204" pitchFamily="34" charset="0"/>
                <a:cs typeface="Arial" panose="020B0604020202020204" pitchFamily="34" charset="0"/>
              </a:rPr>
              <a:t>can be explained in this section. </a:t>
            </a:r>
            <a:r>
              <a:rPr lang="en-US" sz="3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Recommended </a:t>
            </a:r>
            <a:r>
              <a:rPr lang="en-US" sz="3000" dirty="0">
                <a:latin typeface="Arial Narrow" panose="020B0606020202030204" pitchFamily="34" charset="0"/>
                <a:cs typeface="Arial" panose="020B0604020202020204" pitchFamily="34" charset="0"/>
              </a:rPr>
              <a:t>to use a flowchart to make it easier </a:t>
            </a:r>
            <a:r>
              <a:rPr lang="en-US" sz="3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for </a:t>
            </a:r>
            <a:r>
              <a:rPr lang="en-US" sz="3000" dirty="0">
                <a:latin typeface="Arial Narrow" panose="020B0606020202030204" pitchFamily="34" charset="0"/>
                <a:cs typeface="Arial" panose="020B0604020202020204" pitchFamily="34" charset="0"/>
              </a:rPr>
              <a:t>understand the method</a:t>
            </a:r>
            <a:endParaRPr lang="en-GB" sz="30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latin typeface="+mn-lt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TextBox 26"/>
          <p:cNvSpPr txBox="1">
            <a:spLocks noChangeArrowheads="1"/>
          </p:cNvSpPr>
          <p:nvPr/>
        </p:nvSpPr>
        <p:spPr bwMode="auto">
          <a:xfrm>
            <a:off x="1507922" y="26237034"/>
            <a:ext cx="9982201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>
              <a:defRPr/>
            </a:pPr>
            <a:r>
              <a:rPr lang="en-US" sz="4400" b="1" dirty="0">
                <a:cs typeface="Arial" panose="020B0604020202020204" pitchFamily="34" charset="0"/>
              </a:rPr>
              <a:t>Results and Discussion </a:t>
            </a:r>
          </a:p>
          <a:p>
            <a:pPr algn="just"/>
            <a:r>
              <a:rPr lang="en-US" altLang="en-US" sz="3000" dirty="0" smtClean="0">
                <a:cs typeface="Arial" panose="020B0604020202020204" pitchFamily="34" charset="0"/>
              </a:rPr>
              <a:t>The </a:t>
            </a:r>
            <a:r>
              <a:rPr lang="en-US" altLang="en-US" sz="3000" dirty="0">
                <a:cs typeface="Arial" panose="020B0604020202020204" pitchFamily="34" charset="0"/>
              </a:rPr>
              <a:t>results of the study are described in this section</a:t>
            </a:r>
            <a:r>
              <a:rPr lang="en-US" altLang="en-US" sz="2800" dirty="0">
                <a:cs typeface="Arial" panose="020B0604020202020204" pitchFamily="34" charset="0"/>
              </a:rPr>
              <a:t>.</a:t>
            </a:r>
            <a:endParaRPr lang="en-GB" altLang="en-US" sz="2800" dirty="0">
              <a:cs typeface="Arial" panose="020B0604020202020204" pitchFamily="34" charset="0"/>
            </a:endParaRPr>
          </a:p>
          <a:p>
            <a:pPr algn="just"/>
            <a:endParaRPr lang="en-GB" altLang="en-US" sz="1800" dirty="0">
              <a:cs typeface="Arial" panose="020B0604020202020204" pitchFamily="34" charset="0"/>
            </a:endParaRPr>
          </a:p>
        </p:txBody>
      </p:sp>
      <p:sp>
        <p:nvSpPr>
          <p:cNvPr id="14" name="Text Box 350"/>
          <p:cNvSpPr txBox="1">
            <a:spLocks noChangeArrowheads="1"/>
          </p:cNvSpPr>
          <p:nvPr/>
        </p:nvSpPr>
        <p:spPr bwMode="auto">
          <a:xfrm>
            <a:off x="19761298" y="15100320"/>
            <a:ext cx="5436592" cy="101239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3616" tIns="363616" rIns="363616" bIns="181787">
            <a:spAutoFit/>
          </a:bodyPr>
          <a:lstStyle>
            <a:lvl1pPr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719138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>
              <a:spcAft>
                <a:spcPts val="600"/>
              </a:spcAft>
              <a:defRPr/>
            </a:pPr>
            <a:r>
              <a:rPr lang="en-US" sz="3000" dirty="0" smtClean="0">
                <a:cs typeface="Arial" panose="020B0604020202020204" pitchFamily="34" charset="0"/>
              </a:rPr>
              <a:t>Figure </a:t>
            </a:r>
            <a:r>
              <a:rPr lang="en-US" sz="3000" dirty="0">
                <a:cs typeface="Arial" panose="020B0604020202020204" pitchFamily="34" charset="0"/>
              </a:rPr>
              <a:t>1. Example Chart</a:t>
            </a:r>
            <a:endParaRPr lang="en-US" sz="3000" dirty="0" smtClean="0">
              <a:cs typeface="Arial" panose="020B0604020202020204" pitchFamily="34" charset="0"/>
            </a:endParaRPr>
          </a:p>
        </p:txBody>
      </p:sp>
      <p:graphicFrame>
        <p:nvGraphicFramePr>
          <p:cNvPr id="15" name="17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8316563"/>
              </p:ext>
            </p:extLst>
          </p:nvPr>
        </p:nvGraphicFramePr>
        <p:xfrm>
          <a:off x="17884288" y="17751792"/>
          <a:ext cx="9754896" cy="348661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3308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986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54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44102"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 err="1" smtClean="0">
                          <a:latin typeface="Arial Narrow" panose="020B0606020202030204" pitchFamily="34" charset="0"/>
                        </a:rPr>
                        <a:t>Prodauctaaaa</a:t>
                      </a:r>
                      <a:endParaRPr lang="en-US" sz="2800" noProof="0" dirty="0">
                        <a:latin typeface="Arial Narrow" panose="020B0606020202030204" pitchFamily="34" charset="0"/>
                      </a:endParaRPr>
                    </a:p>
                  </a:txBody>
                  <a:tcPr marL="91444" marR="91444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 smtClean="0">
                          <a:latin typeface="Arial Narrow" panose="020B0606020202030204" pitchFamily="34" charset="0"/>
                        </a:rPr>
                        <a:t>Banana</a:t>
                      </a:r>
                      <a:endParaRPr lang="en-US" sz="2800" noProof="0" dirty="0">
                        <a:latin typeface="Arial Narrow" panose="020B0606020202030204" pitchFamily="34" charset="0"/>
                      </a:endParaRPr>
                    </a:p>
                  </a:txBody>
                  <a:tcPr marL="91444" marR="91444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 smtClean="0">
                          <a:latin typeface="Arial Narrow" panose="020B0606020202030204" pitchFamily="34" charset="0"/>
                        </a:rPr>
                        <a:t>Apple</a:t>
                      </a:r>
                      <a:endParaRPr lang="en-US" sz="2800" noProof="0" dirty="0">
                        <a:latin typeface="Arial Narrow" panose="020B0606020202030204" pitchFamily="34" charset="0"/>
                      </a:endParaRPr>
                    </a:p>
                  </a:txBody>
                  <a:tcPr marL="91444" marR="91444" marT="45735" marB="4573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4102"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 smtClean="0">
                          <a:latin typeface="Arial Narrow" panose="020B0606020202030204" pitchFamily="34" charset="0"/>
                        </a:rPr>
                        <a:t>Material</a:t>
                      </a:r>
                      <a:endParaRPr lang="en-US" sz="2800" noProof="0" dirty="0">
                        <a:latin typeface="Arial Narrow" panose="020B0606020202030204" pitchFamily="34" charset="0"/>
                      </a:endParaRPr>
                    </a:p>
                  </a:txBody>
                  <a:tcPr marL="91444" marR="91444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 smtClean="0">
                          <a:latin typeface="Arial Narrow" panose="020B0606020202030204" pitchFamily="34" charset="0"/>
                        </a:rPr>
                        <a:t>Water</a:t>
                      </a:r>
                      <a:endParaRPr lang="en-US" sz="2800" noProof="0" dirty="0">
                        <a:latin typeface="Arial Narrow" panose="020B0606020202030204" pitchFamily="34" charset="0"/>
                      </a:endParaRPr>
                    </a:p>
                  </a:txBody>
                  <a:tcPr marL="91444" marR="91444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 smtClean="0">
                          <a:latin typeface="Arial Narrow" panose="020B0606020202030204" pitchFamily="34" charset="0"/>
                        </a:rPr>
                        <a:t>Air</a:t>
                      </a:r>
                      <a:endParaRPr lang="en-US" sz="2800" noProof="0" dirty="0">
                        <a:latin typeface="Arial Narrow" panose="020B0606020202030204" pitchFamily="34" charset="0"/>
                      </a:endParaRPr>
                    </a:p>
                  </a:txBody>
                  <a:tcPr marL="91444" marR="91444" marT="45735" marB="4573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98408"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 smtClean="0">
                          <a:latin typeface="Arial Narrow" panose="020B0606020202030204" pitchFamily="34" charset="0"/>
                        </a:rPr>
                        <a:t>Flow </a:t>
                      </a:r>
                      <a:r>
                        <a:rPr lang="en-US" sz="2800" noProof="0" dirty="0" err="1" smtClean="0">
                          <a:latin typeface="Arial Narrow" panose="020B0606020202030204" pitchFamily="34" charset="0"/>
                        </a:rPr>
                        <a:t>Soeed</a:t>
                      </a:r>
                      <a:endParaRPr lang="en-US" sz="2800" noProof="0" dirty="0" smtClean="0"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en-US" sz="2800" noProof="0" dirty="0" smtClean="0">
                          <a:latin typeface="Arial Narrow" panose="020B0606020202030204" pitchFamily="34" charset="0"/>
                        </a:rPr>
                        <a:t>(m/s)</a:t>
                      </a:r>
                      <a:endParaRPr lang="en-US" sz="2800" noProof="0" dirty="0">
                        <a:latin typeface="Arial Narrow" panose="020B0606020202030204" pitchFamily="34" charset="0"/>
                      </a:endParaRPr>
                    </a:p>
                  </a:txBody>
                  <a:tcPr marL="91444" marR="91444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 smtClean="0">
                          <a:latin typeface="Arial Narrow" panose="020B0606020202030204" pitchFamily="34" charset="0"/>
                        </a:rPr>
                        <a:t>0.05</a:t>
                      </a:r>
                      <a:endParaRPr lang="en-US" sz="2800" noProof="0" dirty="0">
                        <a:latin typeface="Arial Narrow" panose="020B0606020202030204" pitchFamily="34" charset="0"/>
                      </a:endParaRPr>
                    </a:p>
                  </a:txBody>
                  <a:tcPr marL="91444" marR="91444" marT="45735" marB="4573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noProof="0" dirty="0" smtClean="0">
                          <a:latin typeface="Arial Narrow" panose="020B0606020202030204" pitchFamily="34" charset="0"/>
                        </a:rPr>
                        <a:t>6.6</a:t>
                      </a:r>
                      <a:endParaRPr lang="en-US" sz="2800" noProof="0" dirty="0">
                        <a:latin typeface="Arial Narrow" panose="020B0606020202030204" pitchFamily="34" charset="0"/>
                      </a:endParaRPr>
                    </a:p>
                  </a:txBody>
                  <a:tcPr marL="91444" marR="91444" marT="45735" marB="45735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16" name="Picture 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51720" y="7858920"/>
            <a:ext cx="12855749" cy="760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20516687" y="17026206"/>
            <a:ext cx="41705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en-US" sz="3000" dirty="0" smtClean="0">
                <a:cs typeface="Arial" panose="020B0604020202020204" pitchFamily="34" charset="0"/>
              </a:rPr>
              <a:t>Table </a:t>
            </a:r>
            <a:r>
              <a:rPr lang="en-US" sz="3000" dirty="0">
                <a:cs typeface="Arial" panose="020B0604020202020204" pitchFamily="34" charset="0"/>
              </a:rPr>
              <a:t>1. Experimental Data</a:t>
            </a:r>
          </a:p>
        </p:txBody>
      </p:sp>
      <p:sp>
        <p:nvSpPr>
          <p:cNvPr id="18" name="Rectangle 49"/>
          <p:cNvSpPr>
            <a:spLocks noChangeArrowheads="1"/>
          </p:cNvSpPr>
          <p:nvPr/>
        </p:nvSpPr>
        <p:spPr bwMode="auto">
          <a:xfrm>
            <a:off x="15848747" y="22339976"/>
            <a:ext cx="1170944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/>
            <a:r>
              <a:rPr lang="en-US" sz="4400" b="1" dirty="0" smtClean="0"/>
              <a:t>Conclusion</a:t>
            </a:r>
          </a:p>
          <a:p>
            <a:pPr algn="just"/>
            <a:r>
              <a:rPr lang="en-US" altLang="en-US" sz="3000" dirty="0" smtClean="0">
                <a:cs typeface="Arial" panose="020B0604020202020204" pitchFamily="34" charset="0"/>
              </a:rPr>
              <a:t>Answer </a:t>
            </a:r>
            <a:r>
              <a:rPr lang="en-US" altLang="en-US" sz="3000" dirty="0">
                <a:cs typeface="Arial" panose="020B0604020202020204" pitchFamily="34" charset="0"/>
              </a:rPr>
              <a:t>research objectives and can be supplemented with </a:t>
            </a:r>
            <a:r>
              <a:rPr lang="en-US" altLang="en-US" sz="3000" dirty="0" smtClean="0">
                <a:cs typeface="Arial" panose="020B0604020202020204" pitchFamily="34" charset="0"/>
              </a:rPr>
              <a:t>suggestions.</a:t>
            </a:r>
            <a:endParaRPr lang="en-US" altLang="en-US" sz="3000" dirty="0">
              <a:cs typeface="Arial" panose="020B0604020202020204" pitchFamily="34" charset="0"/>
            </a:endParaRPr>
          </a:p>
        </p:txBody>
      </p:sp>
      <p:sp>
        <p:nvSpPr>
          <p:cNvPr id="19" name="Rectangle 49"/>
          <p:cNvSpPr>
            <a:spLocks noChangeArrowheads="1"/>
          </p:cNvSpPr>
          <p:nvPr/>
        </p:nvSpPr>
        <p:spPr bwMode="auto">
          <a:xfrm>
            <a:off x="15848747" y="24134092"/>
            <a:ext cx="1170944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just"/>
            <a:r>
              <a:rPr lang="en-US" sz="4400" b="1" dirty="0" smtClean="0"/>
              <a:t>Thank You Note</a:t>
            </a:r>
          </a:p>
          <a:p>
            <a:pPr algn="just"/>
            <a:r>
              <a:rPr lang="en-US" altLang="en-US" sz="3000" dirty="0" smtClean="0">
                <a:cs typeface="Arial" panose="020B0604020202020204" pitchFamily="34" charset="0"/>
              </a:rPr>
              <a:t>Thank you to those who support the writing of the paper</a:t>
            </a:r>
            <a:endParaRPr lang="en-US" altLang="en-US" sz="3000" dirty="0">
              <a:cs typeface="Arial" panose="020B0604020202020204" pitchFamily="34" charset="0"/>
            </a:endParaRPr>
          </a:p>
        </p:txBody>
      </p:sp>
      <p:sp>
        <p:nvSpPr>
          <p:cNvPr id="20" name="Rectangle 49"/>
          <p:cNvSpPr/>
          <p:nvPr/>
        </p:nvSpPr>
        <p:spPr>
          <a:xfrm>
            <a:off x="15872701" y="26237034"/>
            <a:ext cx="99206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4400" b="1" dirty="0">
                <a:latin typeface="Arial Narrow" panose="020B0606020202030204" pitchFamily="34" charset="0"/>
              </a:rPr>
              <a:t>Bibliography</a:t>
            </a:r>
          </a:p>
        </p:txBody>
      </p:sp>
    </p:spTree>
    <p:extLst>
      <p:ext uri="{BB962C8B-B14F-4D97-AF65-F5344CB8AC3E}">
        <p14:creationId xmlns:p14="http://schemas.microsoft.com/office/powerpoint/2010/main" xmlns="" val="1027729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544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Sudia</cp:lastModifiedBy>
  <cp:revision>1</cp:revision>
  <dcterms:created xsi:type="dcterms:W3CDTF">2018-09-12T02:13:52Z</dcterms:created>
  <dcterms:modified xsi:type="dcterms:W3CDTF">2018-09-12T01:50:43Z</dcterms:modified>
</cp:coreProperties>
</file>