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69" r:id="rId4"/>
    <p:sldId id="267" r:id="rId5"/>
    <p:sldId id="268" r:id="rId6"/>
    <p:sldId id="258" r:id="rId7"/>
    <p:sldId id="259" r:id="rId8"/>
    <p:sldId id="265" r:id="rId9"/>
    <p:sldId id="266" r:id="rId10"/>
    <p:sldId id="261" r:id="rId11"/>
    <p:sldId id="264" r:id="rId12"/>
    <p:sldId id="263" r:id="rId1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3971F-980A-44A7-A3EC-89B73D60ED2D}" type="datetimeFigureOut">
              <a:rPr lang="en-US" smtClean="0"/>
              <a:pPr/>
              <a:t>5/14/2014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7EF75-E4A8-4C05-AF79-7982B7BC4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7EF75-E4A8-4C05-AF79-7982B7BC482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E718-B9B8-40DA-BC5D-7B68392EC3DC}" type="datetimeFigureOut">
              <a:rPr lang="id-ID" smtClean="0"/>
              <a:pPr/>
              <a:t>14/05/2014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E55-676C-4185-9DAC-E80CF8B0EF1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E718-B9B8-40DA-BC5D-7B68392EC3DC}" type="datetimeFigureOut">
              <a:rPr lang="id-ID" smtClean="0"/>
              <a:pPr/>
              <a:t>14/05/2014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E55-676C-4185-9DAC-E80CF8B0EF1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E718-B9B8-40DA-BC5D-7B68392EC3DC}" type="datetimeFigureOut">
              <a:rPr lang="id-ID" smtClean="0"/>
              <a:pPr/>
              <a:t>14/05/2014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E55-676C-4185-9DAC-E80CF8B0EF1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E718-B9B8-40DA-BC5D-7B68392EC3DC}" type="datetimeFigureOut">
              <a:rPr lang="id-ID" smtClean="0"/>
              <a:pPr/>
              <a:t>14/05/2014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E55-676C-4185-9DAC-E80CF8B0EF1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E718-B9B8-40DA-BC5D-7B68392EC3DC}" type="datetimeFigureOut">
              <a:rPr lang="id-ID" smtClean="0"/>
              <a:pPr/>
              <a:t>14/05/2014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E55-676C-4185-9DAC-E80CF8B0EF1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E718-B9B8-40DA-BC5D-7B68392EC3DC}" type="datetimeFigureOut">
              <a:rPr lang="id-ID" smtClean="0"/>
              <a:pPr/>
              <a:t>14/05/2014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E55-676C-4185-9DAC-E80CF8B0EF1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E718-B9B8-40DA-BC5D-7B68392EC3DC}" type="datetimeFigureOut">
              <a:rPr lang="id-ID" smtClean="0"/>
              <a:pPr/>
              <a:t>14/05/2014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E55-676C-4185-9DAC-E80CF8B0EF1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E718-B9B8-40DA-BC5D-7B68392EC3DC}" type="datetimeFigureOut">
              <a:rPr lang="id-ID" smtClean="0"/>
              <a:pPr/>
              <a:t>14/05/2014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E55-676C-4185-9DAC-E80CF8B0EF1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E718-B9B8-40DA-BC5D-7B68392EC3DC}" type="datetimeFigureOut">
              <a:rPr lang="id-ID" smtClean="0"/>
              <a:pPr/>
              <a:t>14/05/2014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E55-676C-4185-9DAC-E80CF8B0EF1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E718-B9B8-40DA-BC5D-7B68392EC3DC}" type="datetimeFigureOut">
              <a:rPr lang="id-ID" smtClean="0"/>
              <a:pPr/>
              <a:t>14/05/2014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E55-676C-4185-9DAC-E80CF8B0EF1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E718-B9B8-40DA-BC5D-7B68392EC3DC}" type="datetimeFigureOut">
              <a:rPr lang="id-ID" smtClean="0"/>
              <a:pPr/>
              <a:t>14/05/2014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3188E55-676C-4185-9DAC-E80CF8B0EF19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95E718-B9B8-40DA-BC5D-7B68392EC3DC}" type="datetimeFigureOut">
              <a:rPr lang="id-ID" smtClean="0"/>
              <a:pPr/>
              <a:t>14/05/2014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188E55-676C-4185-9DAC-E80CF8B0EF19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-71462"/>
            <a:ext cx="7851648" cy="1128722"/>
          </a:xfrm>
        </p:spPr>
        <p:txBody>
          <a:bodyPr>
            <a:noAutofit/>
          </a:bodyPr>
          <a:lstStyle/>
          <a:p>
            <a:r>
              <a:rPr lang="id-ID" sz="8000" dirty="0" smtClean="0">
                <a:solidFill>
                  <a:srgbClr val="FFFF00"/>
                </a:solidFill>
              </a:rPr>
              <a:t>Selamat Datang....</a:t>
            </a:r>
            <a:endParaRPr lang="id-ID" sz="80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1071546"/>
            <a:ext cx="8501090" cy="2286016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PENANDATANGANAN KONTRAK HIBAH PENELITIAN </a:t>
            </a:r>
          </a:p>
          <a:p>
            <a:r>
              <a:rPr lang="en-US" sz="4000" b="1" dirty="0" smtClean="0">
                <a:solidFill>
                  <a:srgbClr val="FFFF00"/>
                </a:solidFill>
              </a:rPr>
              <a:t>PNBP, KOMP. NASIONAL, STRANAS &amp; USNAS 2014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89270" y="4857760"/>
            <a:ext cx="7854696" cy="1857388"/>
          </a:xfrm>
          <a:prstGeom prst="rect">
            <a:avLst/>
          </a:prstGeom>
        </p:spPr>
        <p:txBody>
          <a:bodyPr vert="horz" lIns="0" rIns="18288">
            <a:normAutofit fontScale="77500" lnSpcReduction="20000"/>
          </a:bodyPr>
          <a:lstStyle/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id-ID" sz="3300" b="1" dirty="0" smtClean="0">
                <a:solidFill>
                  <a:srgbClr val="FFFF00"/>
                </a:solidFill>
              </a:rPr>
              <a:t>LEMBAGA PENELITIAN </a:t>
            </a:r>
            <a:r>
              <a:rPr lang="en-US" sz="3300" b="1" dirty="0" smtClean="0">
                <a:solidFill>
                  <a:srgbClr val="FFFF00"/>
                </a:solidFill>
              </a:rPr>
              <a:t>DAN PENGABDIAN KEPADA MASYARAKAT</a:t>
            </a: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id-ID" sz="3300" b="1" dirty="0" smtClean="0">
                <a:solidFill>
                  <a:srgbClr val="FFFF00"/>
                </a:solidFill>
              </a:rPr>
              <a:t> UNIVERSITAS UDAYANA</a:t>
            </a:r>
            <a:endParaRPr lang="en-US" sz="3300" b="1" dirty="0" smtClean="0">
              <a:solidFill>
                <a:srgbClr val="FFFF00"/>
              </a:solidFill>
            </a:endParaRP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id-ID" sz="3300" b="1" dirty="0" smtClean="0">
                <a:solidFill>
                  <a:srgbClr val="FFFF00"/>
                </a:solidFill>
              </a:rPr>
              <a:t> </a:t>
            </a:r>
            <a:r>
              <a:rPr lang="en-US" sz="3300" b="1" dirty="0" smtClean="0">
                <a:solidFill>
                  <a:srgbClr val="FFFF00"/>
                </a:solidFill>
              </a:rPr>
              <a:t> </a:t>
            </a: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KAMPUS BUKIT JIMBARAN, 14 Mei 2014</a:t>
            </a:r>
            <a:endParaRPr kumimoji="0" lang="id-ID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3" y="3071810"/>
            <a:ext cx="2143140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85720" y="214290"/>
            <a:ext cx="8715404" cy="6429420"/>
          </a:xfrm>
          <a:prstGeom prst="rect">
            <a:avLst/>
          </a:prstGeom>
        </p:spPr>
        <p:txBody>
          <a:bodyPr vert="horz" lIns="0" rIns="18288">
            <a:normAutofit fontScale="25000" lnSpcReduction="20000"/>
          </a:bodyPr>
          <a:lstStyle/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000" b="1" dirty="0" smtClean="0">
                <a:solidFill>
                  <a:srgbClr val="FFFF00"/>
                </a:solidFill>
              </a:rPr>
              <a:t>5. </a:t>
            </a:r>
            <a:r>
              <a:rPr lang="en-US" sz="8000" b="1" dirty="0" err="1" smtClean="0">
                <a:solidFill>
                  <a:srgbClr val="FFFF00"/>
                </a:solidFill>
              </a:rPr>
              <a:t>Deseminasi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hasil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penelitian</a:t>
            </a:r>
            <a:r>
              <a:rPr lang="en-US" sz="8000" b="1" dirty="0" smtClean="0">
                <a:solidFill>
                  <a:srgbClr val="FFFF00"/>
                </a:solidFill>
              </a:rPr>
              <a:t>: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000" b="1" dirty="0" smtClean="0">
                <a:solidFill>
                  <a:srgbClr val="FFFF00"/>
                </a:solidFill>
              </a:rPr>
              <a:t>	- Internal </a:t>
            </a:r>
            <a:r>
              <a:rPr lang="en-US" sz="8000" b="1" dirty="0" err="1" smtClean="0">
                <a:solidFill>
                  <a:srgbClr val="FFFF00"/>
                </a:solidFill>
              </a:rPr>
              <a:t>di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Unud</a:t>
            </a:r>
            <a:r>
              <a:rPr lang="en-US" sz="8000" b="1" dirty="0" smtClean="0">
                <a:solidFill>
                  <a:srgbClr val="FFFF00"/>
                </a:solidFill>
              </a:rPr>
              <a:t> (</a:t>
            </a:r>
            <a:r>
              <a:rPr lang="en-US" sz="8000" b="1" dirty="0" err="1" smtClean="0">
                <a:solidFill>
                  <a:srgbClr val="FFFF00"/>
                </a:solidFill>
              </a:rPr>
              <a:t>Wajib</a:t>
            </a:r>
            <a:r>
              <a:rPr lang="en-US" sz="8000" b="1" dirty="0" smtClean="0">
                <a:solidFill>
                  <a:srgbClr val="FFFF00"/>
                </a:solidFill>
              </a:rPr>
              <a:t>, </a:t>
            </a:r>
            <a:r>
              <a:rPr lang="en-US" sz="8000" b="1" dirty="0" err="1" smtClean="0">
                <a:solidFill>
                  <a:srgbClr val="FFFF00"/>
                </a:solidFill>
              </a:rPr>
              <a:t>Desember</a:t>
            </a:r>
            <a:r>
              <a:rPr lang="en-US" sz="8000" b="1" dirty="0" smtClean="0">
                <a:solidFill>
                  <a:srgbClr val="FFFF00"/>
                </a:solidFill>
              </a:rPr>
              <a:t> 2014)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000" b="1" dirty="0" smtClean="0">
                <a:solidFill>
                  <a:srgbClr val="FFFF00"/>
                </a:solidFill>
              </a:rPr>
              <a:t>	- </a:t>
            </a:r>
            <a:r>
              <a:rPr lang="en-US" sz="8000" b="1" dirty="0" err="1" smtClean="0">
                <a:solidFill>
                  <a:srgbClr val="FFFF00"/>
                </a:solidFill>
              </a:rPr>
              <a:t>Eksternal</a:t>
            </a:r>
            <a:r>
              <a:rPr lang="en-US" sz="8000" b="1" dirty="0" smtClean="0">
                <a:solidFill>
                  <a:srgbClr val="FFFF00"/>
                </a:solidFill>
              </a:rPr>
              <a:t> /</a:t>
            </a:r>
            <a:r>
              <a:rPr lang="en-US" sz="8000" b="1" dirty="0" err="1" smtClean="0">
                <a:solidFill>
                  <a:srgbClr val="FFFF00"/>
                </a:solidFill>
              </a:rPr>
              <a:t>di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Luar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Unud</a:t>
            </a:r>
            <a:r>
              <a:rPr lang="en-US" sz="8000" b="1" dirty="0" smtClean="0">
                <a:solidFill>
                  <a:srgbClr val="FFFF00"/>
                </a:solidFill>
              </a:rPr>
              <a:t> (</a:t>
            </a:r>
            <a:r>
              <a:rPr lang="en-US" sz="8000" b="1" dirty="0" err="1" smtClean="0">
                <a:solidFill>
                  <a:srgbClr val="FFFF00"/>
                </a:solidFill>
              </a:rPr>
              <a:t>dipilih</a:t>
            </a:r>
            <a:r>
              <a:rPr lang="en-US" sz="8000" b="1" dirty="0" smtClean="0">
                <a:solidFill>
                  <a:srgbClr val="FFFF00"/>
                </a:solidFill>
              </a:rPr>
              <a:t>)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000" b="1" dirty="0" smtClean="0">
                <a:solidFill>
                  <a:srgbClr val="FFFF00"/>
                </a:solidFill>
              </a:rPr>
              <a:t>	- </a:t>
            </a:r>
            <a:r>
              <a:rPr lang="en-US" sz="8000" b="1" dirty="0" err="1" smtClean="0">
                <a:solidFill>
                  <a:srgbClr val="FFFF00"/>
                </a:solidFill>
              </a:rPr>
              <a:t>Diadakan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dalam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Rangka</a:t>
            </a:r>
            <a:r>
              <a:rPr lang="en-US" sz="8000" b="1" dirty="0" smtClean="0">
                <a:solidFill>
                  <a:srgbClr val="FFFF00"/>
                </a:solidFill>
              </a:rPr>
              <a:t> Dies UNUD 2014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000" b="1" dirty="0" smtClean="0">
                <a:solidFill>
                  <a:srgbClr val="FFFF00"/>
                </a:solidFill>
              </a:rPr>
              <a:t>		</a:t>
            </a: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US" sz="8600" b="1" dirty="0" smtClean="0">
              <a:solidFill>
                <a:srgbClr val="FFFF00"/>
              </a:solidFill>
            </a:endParaRP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8600" b="1" dirty="0" smtClean="0">
                <a:solidFill>
                  <a:srgbClr val="FFFF00"/>
                </a:solidFill>
              </a:rPr>
              <a:t>6. </a:t>
            </a:r>
            <a:r>
              <a:rPr lang="en-US" sz="8600" b="1" dirty="0" err="1" smtClean="0">
                <a:solidFill>
                  <a:srgbClr val="FFFF00"/>
                </a:solidFill>
              </a:rPr>
              <a:t>Sangsi</a:t>
            </a:r>
            <a:r>
              <a:rPr lang="en-US" sz="8600" b="1" dirty="0" smtClean="0">
                <a:solidFill>
                  <a:srgbClr val="FFFF00"/>
                </a:solidFill>
              </a:rPr>
              <a:t> :</a:t>
            </a: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8600" b="1" dirty="0" smtClean="0">
                <a:solidFill>
                  <a:srgbClr val="FFFF00"/>
                </a:solidFill>
              </a:rPr>
              <a:t>	- </a:t>
            </a:r>
            <a:r>
              <a:rPr lang="en-US" sz="8600" b="1" dirty="0" err="1" smtClean="0">
                <a:solidFill>
                  <a:srgbClr val="FFFF00"/>
                </a:solidFill>
              </a:rPr>
              <a:t>Apabila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penelitian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tdk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dpt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diselesaikan</a:t>
            </a:r>
            <a:r>
              <a:rPr lang="en-US" sz="8600" b="1" dirty="0" smtClean="0">
                <a:solidFill>
                  <a:srgbClr val="FFFF00"/>
                </a:solidFill>
              </a:rPr>
              <a:t>, </a:t>
            </a:r>
            <a:r>
              <a:rPr lang="en-US" sz="8600" b="1" dirty="0" err="1" smtClean="0">
                <a:solidFill>
                  <a:srgbClr val="FFFF00"/>
                </a:solidFill>
              </a:rPr>
              <a:t>ybs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kehilangan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8600" b="1" dirty="0" smtClean="0">
                <a:solidFill>
                  <a:srgbClr val="FFFF00"/>
                </a:solidFill>
              </a:rPr>
              <a:t>	  </a:t>
            </a:r>
            <a:r>
              <a:rPr lang="en-US" sz="8600" b="1" dirty="0" err="1" smtClean="0">
                <a:solidFill>
                  <a:srgbClr val="FFFF00"/>
                </a:solidFill>
              </a:rPr>
              <a:t>hak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mengusulkan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penelitian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tahun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berikutnya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dan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dana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8600" b="1" dirty="0" smtClean="0">
                <a:solidFill>
                  <a:srgbClr val="FFFF00"/>
                </a:solidFill>
              </a:rPr>
              <a:t>	  yang </a:t>
            </a:r>
            <a:r>
              <a:rPr lang="en-US" sz="8600" b="1" dirty="0" err="1" smtClean="0">
                <a:solidFill>
                  <a:srgbClr val="FFFF00"/>
                </a:solidFill>
              </a:rPr>
              <a:t>telah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diterima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harus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dikembalikan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ke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kas</a:t>
            </a:r>
            <a:r>
              <a:rPr lang="en-US" sz="8600" b="1" dirty="0" smtClean="0">
                <a:solidFill>
                  <a:srgbClr val="FFFF00"/>
                </a:solidFill>
              </a:rPr>
              <a:t> Negara.</a:t>
            </a: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US" sz="8600" b="1" dirty="0" smtClean="0">
              <a:solidFill>
                <a:srgbClr val="FFFF00"/>
              </a:solidFill>
            </a:endParaRP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8600" b="1" dirty="0" smtClean="0">
                <a:solidFill>
                  <a:srgbClr val="FFFF00"/>
                </a:solidFill>
              </a:rPr>
              <a:t>	- </a:t>
            </a:r>
            <a:r>
              <a:rPr lang="en-US" sz="8600" b="1" dirty="0" err="1" smtClean="0">
                <a:solidFill>
                  <a:srgbClr val="FFFF00"/>
                </a:solidFill>
              </a:rPr>
              <a:t>Apabila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tidak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dapat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mengikuti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semua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tahapan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kegiatan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8600" b="1" dirty="0" smtClean="0">
                <a:solidFill>
                  <a:srgbClr val="FFFF00"/>
                </a:solidFill>
              </a:rPr>
              <a:t>	  </a:t>
            </a:r>
            <a:r>
              <a:rPr lang="en-US" sz="8600" b="1" dirty="0" err="1" smtClean="0">
                <a:solidFill>
                  <a:srgbClr val="FFFF00"/>
                </a:solidFill>
              </a:rPr>
              <a:t>penelitian</a:t>
            </a:r>
            <a:r>
              <a:rPr lang="en-US" sz="8600" b="1" dirty="0" smtClean="0">
                <a:solidFill>
                  <a:srgbClr val="FFFF00"/>
                </a:solidFill>
              </a:rPr>
              <a:t> yang </a:t>
            </a:r>
            <a:r>
              <a:rPr lang="en-US" sz="8600" b="1" dirty="0" err="1" smtClean="0">
                <a:solidFill>
                  <a:srgbClr val="FFFF00"/>
                </a:solidFill>
              </a:rPr>
              <a:t>meliputi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Membuat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Laporan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kemajuan</a:t>
            </a:r>
            <a:r>
              <a:rPr lang="en-US" sz="8600" b="1" dirty="0" smtClean="0">
                <a:solidFill>
                  <a:srgbClr val="FFFF00"/>
                </a:solidFill>
              </a:rPr>
              <a:t>, </a:t>
            </a: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8600" b="1" dirty="0" smtClean="0">
                <a:solidFill>
                  <a:srgbClr val="FFFF00"/>
                </a:solidFill>
              </a:rPr>
              <a:t>	  </a:t>
            </a:r>
            <a:r>
              <a:rPr lang="en-US" sz="8600" b="1" dirty="0" err="1" smtClean="0">
                <a:solidFill>
                  <a:srgbClr val="FFFF00"/>
                </a:solidFill>
              </a:rPr>
              <a:t>Monev</a:t>
            </a:r>
            <a:r>
              <a:rPr lang="en-US" sz="8600" b="1" dirty="0" smtClean="0">
                <a:solidFill>
                  <a:srgbClr val="FFFF00"/>
                </a:solidFill>
              </a:rPr>
              <a:t>, </a:t>
            </a:r>
            <a:r>
              <a:rPr lang="en-US" sz="8600" b="1" dirty="0" err="1" smtClean="0">
                <a:solidFill>
                  <a:srgbClr val="FFFF00"/>
                </a:solidFill>
              </a:rPr>
              <a:t>Mengumpulkan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Laporan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akhir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dan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Deseminasi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8600" b="1" dirty="0" smtClean="0">
                <a:solidFill>
                  <a:srgbClr val="FFFF00"/>
                </a:solidFill>
              </a:rPr>
              <a:t>	  </a:t>
            </a:r>
            <a:r>
              <a:rPr lang="en-US" sz="8600" b="1" dirty="0" err="1" smtClean="0">
                <a:solidFill>
                  <a:srgbClr val="FFFF00"/>
                </a:solidFill>
              </a:rPr>
              <a:t>hasil</a:t>
            </a:r>
            <a:r>
              <a:rPr lang="en-US" sz="8600" b="1" dirty="0" smtClean="0">
                <a:solidFill>
                  <a:srgbClr val="FFFF00"/>
                </a:solidFill>
              </a:rPr>
              <a:t>, </a:t>
            </a:r>
            <a:r>
              <a:rPr lang="en-US" sz="8600" b="1" dirty="0" err="1" smtClean="0">
                <a:solidFill>
                  <a:srgbClr val="FFFF00"/>
                </a:solidFill>
              </a:rPr>
              <a:t>ybs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tidak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boleh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ikut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serta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dalam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kegiatan</a:t>
            </a:r>
            <a:r>
              <a:rPr lang="en-US" sz="8600" b="1" dirty="0" smtClean="0">
                <a:solidFill>
                  <a:srgbClr val="FFFF00"/>
                </a:solidFill>
              </a:rPr>
              <a:t> 	 </a:t>
            </a: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8600" b="1" dirty="0" smtClean="0">
                <a:solidFill>
                  <a:srgbClr val="FFFF00"/>
                </a:solidFill>
              </a:rPr>
              <a:t>	  </a:t>
            </a:r>
            <a:r>
              <a:rPr lang="en-US" sz="8600" b="1" dirty="0" err="1" smtClean="0">
                <a:solidFill>
                  <a:srgbClr val="FFFF00"/>
                </a:solidFill>
              </a:rPr>
              <a:t>penelitian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di</a:t>
            </a:r>
            <a:r>
              <a:rPr lang="en-US" sz="8600" b="1" dirty="0" smtClean="0">
                <a:solidFill>
                  <a:srgbClr val="FFFF00"/>
                </a:solidFill>
              </a:rPr>
              <a:t> LPPM </a:t>
            </a:r>
            <a:r>
              <a:rPr lang="en-US" sz="8600" b="1" dirty="0" err="1" smtClean="0">
                <a:solidFill>
                  <a:srgbClr val="FFFF00"/>
                </a:solidFill>
              </a:rPr>
              <a:t>Unud</a:t>
            </a:r>
            <a:r>
              <a:rPr lang="en-US" sz="8600" b="1" dirty="0" smtClean="0">
                <a:solidFill>
                  <a:srgbClr val="FFFF00"/>
                </a:solidFill>
              </a:rPr>
              <a:t> minimal 2 </a:t>
            </a:r>
            <a:r>
              <a:rPr lang="en-US" sz="8600" b="1" dirty="0" err="1" smtClean="0">
                <a:solidFill>
                  <a:srgbClr val="FFFF00"/>
                </a:solidFill>
              </a:rPr>
              <a:t>th</a:t>
            </a:r>
            <a:r>
              <a:rPr lang="en-US" sz="8600" b="1" dirty="0" smtClean="0">
                <a:solidFill>
                  <a:srgbClr val="FFFF00"/>
                </a:solidFill>
              </a:rPr>
              <a:t>. </a:t>
            </a: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US" sz="8600" b="1" dirty="0" smtClean="0">
              <a:solidFill>
                <a:srgbClr val="FFFF00"/>
              </a:solidFill>
            </a:endParaRP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endParaRPr kumimoji="0" lang="id-ID" sz="3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85720" y="214290"/>
            <a:ext cx="8715404" cy="6429420"/>
          </a:xfrm>
          <a:prstGeom prst="rect">
            <a:avLst/>
          </a:prstGeom>
        </p:spPr>
        <p:txBody>
          <a:bodyPr vert="horz" lIns="0" rIns="18288">
            <a:normAutofit fontScale="40000" lnSpcReduction="20000"/>
          </a:bodyPr>
          <a:lstStyle/>
          <a:p>
            <a:pPr marL="857250" marR="45720" lvl="0" indent="-8572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lang="en-US" sz="5100" b="1" dirty="0" smtClean="0">
              <a:solidFill>
                <a:srgbClr val="FFFF00"/>
              </a:solidFill>
            </a:endParaRP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5100" b="1" dirty="0" smtClean="0">
                <a:solidFill>
                  <a:srgbClr val="FFFF00"/>
                </a:solidFill>
              </a:rPr>
              <a:t>7.  Lain-lain.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5100" b="1" dirty="0" smtClean="0">
                <a:solidFill>
                  <a:srgbClr val="FFFF00"/>
                </a:solidFill>
              </a:rPr>
              <a:t>	- </a:t>
            </a:r>
            <a:r>
              <a:rPr lang="en-US" sz="5100" b="1" dirty="0" err="1" smtClean="0">
                <a:solidFill>
                  <a:srgbClr val="FFFF00"/>
                </a:solidFill>
              </a:rPr>
              <a:t>Tanda</a:t>
            </a:r>
            <a:r>
              <a:rPr lang="en-US" sz="5100" b="1" dirty="0" smtClean="0">
                <a:solidFill>
                  <a:srgbClr val="FFFF00"/>
                </a:solidFill>
              </a:rPr>
              <a:t> </a:t>
            </a:r>
            <a:r>
              <a:rPr lang="en-US" sz="5100" b="1" dirty="0" err="1" smtClean="0">
                <a:solidFill>
                  <a:srgbClr val="FFFF00"/>
                </a:solidFill>
              </a:rPr>
              <a:t>tangan</a:t>
            </a:r>
            <a:r>
              <a:rPr lang="en-US" sz="5100" b="1" dirty="0" smtClean="0">
                <a:solidFill>
                  <a:srgbClr val="FFFF00"/>
                </a:solidFill>
              </a:rPr>
              <a:t> </a:t>
            </a:r>
            <a:r>
              <a:rPr lang="en-US" sz="5100" b="1" dirty="0" err="1" smtClean="0">
                <a:solidFill>
                  <a:srgbClr val="FFFF00"/>
                </a:solidFill>
              </a:rPr>
              <a:t>kontrak</a:t>
            </a:r>
            <a:r>
              <a:rPr lang="en-US" sz="5100" b="1" dirty="0" smtClean="0">
                <a:solidFill>
                  <a:srgbClr val="FFFF00"/>
                </a:solidFill>
              </a:rPr>
              <a:t> </a:t>
            </a:r>
            <a:r>
              <a:rPr lang="en-US" sz="5100" b="1" dirty="0" err="1" smtClean="0">
                <a:solidFill>
                  <a:srgbClr val="FFFF00"/>
                </a:solidFill>
              </a:rPr>
              <a:t>rangkap</a:t>
            </a:r>
            <a:r>
              <a:rPr lang="en-US" sz="5100" b="1" dirty="0" smtClean="0">
                <a:solidFill>
                  <a:srgbClr val="FFFF00"/>
                </a:solidFill>
              </a:rPr>
              <a:t> 3 (1 </a:t>
            </a:r>
            <a:r>
              <a:rPr lang="en-US" sz="5100" b="1" dirty="0" err="1" smtClean="0">
                <a:solidFill>
                  <a:srgbClr val="FFFF00"/>
                </a:solidFill>
              </a:rPr>
              <a:t>untuk</a:t>
            </a:r>
            <a:r>
              <a:rPr lang="en-US" sz="5100" b="1" dirty="0" smtClean="0">
                <a:solidFill>
                  <a:srgbClr val="FFFF00"/>
                </a:solidFill>
              </a:rPr>
              <a:t> </a:t>
            </a:r>
            <a:r>
              <a:rPr lang="en-US" sz="5100" b="1" dirty="0" err="1" smtClean="0">
                <a:solidFill>
                  <a:srgbClr val="FFFF00"/>
                </a:solidFill>
              </a:rPr>
              <a:t>peneliti</a:t>
            </a:r>
            <a:r>
              <a:rPr lang="en-US" sz="5100" b="1" dirty="0" smtClean="0">
                <a:solidFill>
                  <a:srgbClr val="FFFF00"/>
                </a:solidFill>
              </a:rPr>
              <a:t> </a:t>
            </a:r>
            <a:r>
              <a:rPr lang="en-US" sz="5100" b="1" dirty="0" err="1" smtClean="0">
                <a:solidFill>
                  <a:srgbClr val="FFFF00"/>
                </a:solidFill>
              </a:rPr>
              <a:t>dan</a:t>
            </a:r>
            <a:r>
              <a:rPr lang="en-US" sz="5100" b="1" dirty="0" smtClean="0">
                <a:solidFill>
                  <a:srgbClr val="FFFF00"/>
                </a:solidFill>
              </a:rPr>
              <a:t> 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5100" b="1" dirty="0" smtClean="0">
                <a:solidFill>
                  <a:srgbClr val="FFFF00"/>
                </a:solidFill>
              </a:rPr>
              <a:t>	   2 </a:t>
            </a:r>
            <a:r>
              <a:rPr lang="en-US" sz="5100" b="1" dirty="0" err="1" smtClean="0">
                <a:solidFill>
                  <a:srgbClr val="FFFF00"/>
                </a:solidFill>
              </a:rPr>
              <a:t>tersimpan</a:t>
            </a:r>
            <a:r>
              <a:rPr lang="en-US" sz="5100" b="1" dirty="0" smtClean="0">
                <a:solidFill>
                  <a:srgbClr val="FFFF00"/>
                </a:solidFill>
              </a:rPr>
              <a:t> </a:t>
            </a:r>
            <a:r>
              <a:rPr lang="en-US" sz="5100" b="1" dirty="0" err="1" smtClean="0">
                <a:solidFill>
                  <a:srgbClr val="FFFF00"/>
                </a:solidFill>
              </a:rPr>
              <a:t>di</a:t>
            </a:r>
            <a:r>
              <a:rPr lang="en-US" sz="5100" b="1" dirty="0" smtClean="0">
                <a:solidFill>
                  <a:srgbClr val="FFFF00"/>
                </a:solidFill>
              </a:rPr>
              <a:t> LPPM.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5100" b="1" dirty="0" smtClean="0">
                <a:solidFill>
                  <a:srgbClr val="FFFF00"/>
                </a:solidFill>
              </a:rPr>
              <a:t>	- </a:t>
            </a:r>
            <a:r>
              <a:rPr lang="en-US" sz="5100" b="1" dirty="0" err="1" smtClean="0">
                <a:solidFill>
                  <a:srgbClr val="FFFF00"/>
                </a:solidFill>
              </a:rPr>
              <a:t>Kontrak</a:t>
            </a:r>
            <a:r>
              <a:rPr lang="en-US" sz="5100" b="1" dirty="0" smtClean="0">
                <a:solidFill>
                  <a:srgbClr val="FFFF00"/>
                </a:solidFill>
              </a:rPr>
              <a:t> </a:t>
            </a:r>
            <a:r>
              <a:rPr lang="en-US" sz="5100" b="1" dirty="0" err="1" smtClean="0">
                <a:solidFill>
                  <a:srgbClr val="FFFF00"/>
                </a:solidFill>
              </a:rPr>
              <a:t>hanya</a:t>
            </a:r>
            <a:r>
              <a:rPr lang="en-US" sz="5100" b="1" dirty="0" smtClean="0">
                <a:solidFill>
                  <a:srgbClr val="FFFF00"/>
                </a:solidFill>
              </a:rPr>
              <a:t> </a:t>
            </a:r>
            <a:r>
              <a:rPr lang="en-US" sz="5100" b="1" dirty="0" err="1" smtClean="0">
                <a:solidFill>
                  <a:srgbClr val="FFFF00"/>
                </a:solidFill>
              </a:rPr>
              <a:t>ditandatangani</a:t>
            </a:r>
            <a:r>
              <a:rPr lang="en-US" sz="5100" b="1" dirty="0" smtClean="0">
                <a:solidFill>
                  <a:srgbClr val="FFFF00"/>
                </a:solidFill>
              </a:rPr>
              <a:t> </a:t>
            </a:r>
            <a:r>
              <a:rPr lang="en-US" sz="5100" b="1" dirty="0" err="1" smtClean="0">
                <a:solidFill>
                  <a:srgbClr val="FFFF00"/>
                </a:solidFill>
              </a:rPr>
              <a:t>oleh</a:t>
            </a:r>
            <a:r>
              <a:rPr lang="en-US" sz="5100" b="1" dirty="0" smtClean="0">
                <a:solidFill>
                  <a:srgbClr val="FFFF00"/>
                </a:solidFill>
              </a:rPr>
              <a:t> </a:t>
            </a:r>
            <a:r>
              <a:rPr lang="en-US" sz="5100" b="1" dirty="0" err="1" smtClean="0">
                <a:solidFill>
                  <a:srgbClr val="FFFF00"/>
                </a:solidFill>
              </a:rPr>
              <a:t>ketua</a:t>
            </a:r>
            <a:r>
              <a:rPr lang="en-US" sz="5100" b="1" dirty="0" smtClean="0">
                <a:solidFill>
                  <a:srgbClr val="FFFF00"/>
                </a:solidFill>
              </a:rPr>
              <a:t> </a:t>
            </a:r>
            <a:r>
              <a:rPr lang="en-US" sz="5100" b="1" dirty="0" err="1" smtClean="0">
                <a:solidFill>
                  <a:srgbClr val="FFFF00"/>
                </a:solidFill>
              </a:rPr>
              <a:t>peneliti</a:t>
            </a:r>
            <a:r>
              <a:rPr lang="en-US" sz="5100" b="1" dirty="0" smtClean="0">
                <a:solidFill>
                  <a:srgbClr val="FFFF00"/>
                </a:solidFill>
              </a:rPr>
              <a:t>.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5100" b="1" dirty="0" smtClean="0">
                <a:solidFill>
                  <a:srgbClr val="FFFF00"/>
                </a:solidFill>
              </a:rPr>
              <a:t>	- </a:t>
            </a:r>
            <a:r>
              <a:rPr lang="en-US" sz="5100" b="1" dirty="0" err="1" smtClean="0">
                <a:solidFill>
                  <a:srgbClr val="FFFF00"/>
                </a:solidFill>
              </a:rPr>
              <a:t>Siapkan</a:t>
            </a:r>
            <a:r>
              <a:rPr lang="en-US" sz="5100" b="1" dirty="0" smtClean="0">
                <a:solidFill>
                  <a:srgbClr val="FFFF00"/>
                </a:solidFill>
              </a:rPr>
              <a:t> </a:t>
            </a:r>
            <a:r>
              <a:rPr lang="en-US" sz="5100" b="1" dirty="0" err="1" smtClean="0">
                <a:solidFill>
                  <a:srgbClr val="FFFF00"/>
                </a:solidFill>
              </a:rPr>
              <a:t>uang</a:t>
            </a:r>
            <a:r>
              <a:rPr lang="en-US" sz="5100" b="1" dirty="0" smtClean="0">
                <a:solidFill>
                  <a:srgbClr val="FFFF00"/>
                </a:solidFill>
              </a:rPr>
              <a:t> </a:t>
            </a:r>
            <a:r>
              <a:rPr lang="en-US" sz="5100" b="1" dirty="0" err="1" smtClean="0">
                <a:solidFill>
                  <a:srgbClr val="FFFF00"/>
                </a:solidFill>
              </a:rPr>
              <a:t>meterai</a:t>
            </a:r>
            <a:r>
              <a:rPr lang="en-US" sz="5100" b="1" dirty="0" smtClean="0">
                <a:solidFill>
                  <a:srgbClr val="FFFF00"/>
                </a:solidFill>
              </a:rPr>
              <a:t> </a:t>
            </a:r>
            <a:r>
              <a:rPr lang="en-US" sz="5100" b="1" dirty="0" err="1" smtClean="0">
                <a:solidFill>
                  <a:srgbClr val="FFFF00"/>
                </a:solidFill>
              </a:rPr>
              <a:t>Rp</a:t>
            </a:r>
            <a:r>
              <a:rPr lang="en-US" sz="5100" b="1" dirty="0" smtClean="0">
                <a:solidFill>
                  <a:srgbClr val="FFFF00"/>
                </a:solidFill>
              </a:rPr>
              <a:t>. 19.500,-, Copy No. </a:t>
            </a:r>
            <a:r>
              <a:rPr lang="en-US" sz="5100" b="1" dirty="0" err="1" smtClean="0">
                <a:solidFill>
                  <a:srgbClr val="FFFF00"/>
                </a:solidFill>
              </a:rPr>
              <a:t>Rekening</a:t>
            </a:r>
            <a:r>
              <a:rPr lang="en-US" sz="5100" b="1" dirty="0" smtClean="0">
                <a:solidFill>
                  <a:srgbClr val="FFFF00"/>
                </a:solidFill>
              </a:rPr>
              <a:t> 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5100" b="1" dirty="0" smtClean="0">
                <a:solidFill>
                  <a:srgbClr val="FFFF00"/>
                </a:solidFill>
              </a:rPr>
              <a:t>	   Bank BPD </a:t>
            </a:r>
            <a:r>
              <a:rPr lang="en-US" sz="5100" b="1" dirty="0" err="1" smtClean="0">
                <a:solidFill>
                  <a:srgbClr val="FFFF00"/>
                </a:solidFill>
              </a:rPr>
              <a:t>dan</a:t>
            </a:r>
            <a:r>
              <a:rPr lang="en-US" sz="5100" b="1" dirty="0" smtClean="0">
                <a:solidFill>
                  <a:srgbClr val="FFFF00"/>
                </a:solidFill>
              </a:rPr>
              <a:t> Copy NPWP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5100" b="1" dirty="0" smtClean="0">
                <a:solidFill>
                  <a:srgbClr val="FFFF00"/>
                </a:solidFill>
              </a:rPr>
              <a:t>	- </a:t>
            </a:r>
            <a:r>
              <a:rPr lang="en-US" sz="5100" b="1" dirty="0" err="1" smtClean="0">
                <a:solidFill>
                  <a:srgbClr val="FFFF00"/>
                </a:solidFill>
              </a:rPr>
              <a:t>Ada</a:t>
            </a:r>
            <a:r>
              <a:rPr lang="en-US" sz="5100" b="1" dirty="0" smtClean="0">
                <a:solidFill>
                  <a:srgbClr val="FFFF00"/>
                </a:solidFill>
              </a:rPr>
              <a:t> 6 </a:t>
            </a:r>
            <a:r>
              <a:rPr lang="en-US" sz="5100" b="1" dirty="0" err="1" smtClean="0">
                <a:solidFill>
                  <a:srgbClr val="FFFF00"/>
                </a:solidFill>
              </a:rPr>
              <a:t>Meja</a:t>
            </a:r>
            <a:r>
              <a:rPr lang="en-US" sz="5100" b="1" dirty="0" smtClean="0">
                <a:solidFill>
                  <a:srgbClr val="FFFF00"/>
                </a:solidFill>
              </a:rPr>
              <a:t> counter, </a:t>
            </a:r>
            <a:r>
              <a:rPr lang="en-US" sz="5100" b="1" dirty="0" err="1" smtClean="0">
                <a:solidFill>
                  <a:srgbClr val="FFFF00"/>
                </a:solidFill>
              </a:rPr>
              <a:t>datang</a:t>
            </a:r>
            <a:r>
              <a:rPr lang="en-US" sz="5100" b="1" dirty="0" smtClean="0">
                <a:solidFill>
                  <a:srgbClr val="FFFF00"/>
                </a:solidFill>
              </a:rPr>
              <a:t> </a:t>
            </a:r>
            <a:r>
              <a:rPr lang="en-US" sz="5100" b="1" dirty="0" err="1" smtClean="0">
                <a:solidFill>
                  <a:srgbClr val="FFFF00"/>
                </a:solidFill>
              </a:rPr>
              <a:t>ke</a:t>
            </a:r>
            <a:r>
              <a:rPr lang="en-US" sz="5100" b="1" dirty="0" smtClean="0">
                <a:solidFill>
                  <a:srgbClr val="FFFF00"/>
                </a:solidFill>
              </a:rPr>
              <a:t> counter yang </a:t>
            </a:r>
            <a:r>
              <a:rPr lang="en-US" sz="5100" b="1" dirty="0" err="1" smtClean="0">
                <a:solidFill>
                  <a:srgbClr val="FFFF00"/>
                </a:solidFill>
              </a:rPr>
              <a:t>sesuai</a:t>
            </a:r>
            <a:r>
              <a:rPr lang="en-US" sz="5100" b="1" dirty="0" smtClean="0">
                <a:solidFill>
                  <a:srgbClr val="FFFF00"/>
                </a:solidFill>
              </a:rPr>
              <a:t> 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5100" b="1" dirty="0" smtClean="0">
                <a:solidFill>
                  <a:srgbClr val="FFFF00"/>
                </a:solidFill>
              </a:rPr>
              <a:t>	  </a:t>
            </a:r>
            <a:r>
              <a:rPr lang="en-US" sz="5100" b="1" dirty="0" err="1" smtClean="0">
                <a:solidFill>
                  <a:srgbClr val="FFFF00"/>
                </a:solidFill>
              </a:rPr>
              <a:t>di</a:t>
            </a:r>
            <a:r>
              <a:rPr lang="en-US" sz="5100" b="1" dirty="0" smtClean="0">
                <a:solidFill>
                  <a:srgbClr val="FFFF00"/>
                </a:solidFill>
              </a:rPr>
              <a:t> </a:t>
            </a:r>
            <a:r>
              <a:rPr lang="en-US" sz="5100" b="1" dirty="0" err="1" smtClean="0">
                <a:solidFill>
                  <a:srgbClr val="FFFF00"/>
                </a:solidFill>
              </a:rPr>
              <a:t>mana</a:t>
            </a:r>
            <a:r>
              <a:rPr lang="en-US" sz="5100" b="1" dirty="0" smtClean="0">
                <a:solidFill>
                  <a:srgbClr val="FFFF00"/>
                </a:solidFill>
              </a:rPr>
              <a:t> </a:t>
            </a:r>
            <a:r>
              <a:rPr lang="en-US" sz="5100" b="1" dirty="0" err="1" smtClean="0">
                <a:solidFill>
                  <a:srgbClr val="FFFF00"/>
                </a:solidFill>
              </a:rPr>
              <a:t>anda</a:t>
            </a:r>
            <a:r>
              <a:rPr lang="en-US" sz="5100" b="1" dirty="0" smtClean="0">
                <a:solidFill>
                  <a:srgbClr val="FFFF00"/>
                </a:solidFill>
              </a:rPr>
              <a:t> </a:t>
            </a:r>
            <a:r>
              <a:rPr lang="en-US" sz="5100" b="1" dirty="0" err="1" smtClean="0">
                <a:solidFill>
                  <a:srgbClr val="FFFF00"/>
                </a:solidFill>
              </a:rPr>
              <a:t>terdaftar</a:t>
            </a:r>
            <a:r>
              <a:rPr lang="en-US" sz="7000" b="1" dirty="0" smtClean="0">
                <a:solidFill>
                  <a:srgbClr val="FFFF00"/>
                </a:solidFill>
              </a:rPr>
              <a:t>.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sz="7000" b="1" dirty="0" smtClean="0">
              <a:solidFill>
                <a:srgbClr val="FFFF00"/>
              </a:solidFill>
            </a:endParaRP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6000" b="1" dirty="0" smtClean="0">
                <a:solidFill>
                  <a:srgbClr val="FFFF00"/>
                </a:solidFill>
              </a:rPr>
              <a:t>8. </a:t>
            </a:r>
            <a:r>
              <a:rPr lang="en-US" sz="6000" b="1" dirty="0" err="1" smtClean="0">
                <a:solidFill>
                  <a:srgbClr val="FFFF00"/>
                </a:solidFill>
              </a:rPr>
              <a:t>Penting</a:t>
            </a:r>
            <a:endParaRPr lang="en-US" sz="6000" b="1" dirty="0" smtClean="0">
              <a:solidFill>
                <a:srgbClr val="FFFF00"/>
              </a:solidFill>
            </a:endParaRP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6000" b="1" dirty="0" smtClean="0">
                <a:solidFill>
                  <a:srgbClr val="FFFF00"/>
                </a:solidFill>
              </a:rPr>
              <a:t>	</a:t>
            </a:r>
            <a:r>
              <a:rPr lang="en-US" sz="6000" b="1" dirty="0" err="1" smtClean="0">
                <a:solidFill>
                  <a:srgbClr val="FFFF00"/>
                </a:solidFill>
              </a:rPr>
              <a:t>Pada</a:t>
            </a:r>
            <a:r>
              <a:rPr lang="en-US" sz="6000" b="1" dirty="0" smtClean="0">
                <a:solidFill>
                  <a:srgbClr val="FFFF00"/>
                </a:solidFill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</a:rPr>
              <a:t>setiap</a:t>
            </a:r>
            <a:r>
              <a:rPr lang="en-US" sz="6000" b="1" dirty="0" smtClean="0">
                <a:solidFill>
                  <a:srgbClr val="FFFF00"/>
                </a:solidFill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</a:rPr>
              <a:t>kegiatan</a:t>
            </a:r>
            <a:r>
              <a:rPr lang="en-US" sz="6000" b="1" dirty="0" smtClean="0">
                <a:solidFill>
                  <a:srgbClr val="FFFF00"/>
                </a:solidFill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</a:rPr>
              <a:t>ilmiah</a:t>
            </a:r>
            <a:r>
              <a:rPr lang="en-US" sz="6000" b="1" dirty="0" smtClean="0">
                <a:solidFill>
                  <a:srgbClr val="FFFF00"/>
                </a:solidFill>
              </a:rPr>
              <a:t> yang </a:t>
            </a:r>
            <a:r>
              <a:rPr lang="en-US" sz="6000" b="1" dirty="0" err="1" smtClean="0">
                <a:solidFill>
                  <a:srgbClr val="FFFF00"/>
                </a:solidFill>
              </a:rPr>
              <a:t>mempublikasikan</a:t>
            </a:r>
            <a:r>
              <a:rPr lang="en-US" sz="6000" b="1" dirty="0" smtClean="0">
                <a:solidFill>
                  <a:srgbClr val="FFFF00"/>
                </a:solidFill>
              </a:rPr>
              <a:t> data-data </a:t>
            </a:r>
            <a:r>
              <a:rPr lang="en-US" sz="6000" b="1" dirty="0" err="1" smtClean="0">
                <a:solidFill>
                  <a:srgbClr val="FFFF00"/>
                </a:solidFill>
              </a:rPr>
              <a:t>hasil</a:t>
            </a:r>
            <a:r>
              <a:rPr lang="en-US" sz="6000" b="1" dirty="0" smtClean="0">
                <a:solidFill>
                  <a:srgbClr val="FFFF00"/>
                </a:solidFill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</a:rPr>
              <a:t>penelitian</a:t>
            </a:r>
            <a:r>
              <a:rPr lang="en-US" sz="6000" b="1" dirty="0" smtClean="0">
                <a:solidFill>
                  <a:srgbClr val="FFFF00"/>
                </a:solidFill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</a:rPr>
              <a:t>ini</a:t>
            </a:r>
            <a:r>
              <a:rPr lang="en-US" sz="6000" b="1" dirty="0" smtClean="0">
                <a:solidFill>
                  <a:srgbClr val="FFFF00"/>
                </a:solidFill>
              </a:rPr>
              <a:t>, </a:t>
            </a:r>
            <a:r>
              <a:rPr lang="en-US" sz="6000" b="1" dirty="0" err="1" smtClean="0">
                <a:solidFill>
                  <a:srgbClr val="FFFF00"/>
                </a:solidFill>
              </a:rPr>
              <a:t>Peneliti</a:t>
            </a:r>
            <a:r>
              <a:rPr lang="en-US" sz="6000" b="1" dirty="0" smtClean="0">
                <a:solidFill>
                  <a:srgbClr val="FFFF00"/>
                </a:solidFill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</a:rPr>
              <a:t>harus</a:t>
            </a:r>
            <a:r>
              <a:rPr lang="en-US" sz="6000" b="1" dirty="0" smtClean="0">
                <a:solidFill>
                  <a:srgbClr val="FFFF00"/>
                </a:solidFill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</a:rPr>
              <a:t>mencantumkan</a:t>
            </a:r>
            <a:r>
              <a:rPr lang="en-US" sz="6000" b="1" dirty="0" smtClean="0">
                <a:solidFill>
                  <a:srgbClr val="FFFF00"/>
                </a:solidFill>
              </a:rPr>
              <a:t> acknowledgement/</a:t>
            </a:r>
            <a:r>
              <a:rPr lang="en-US" sz="6000" b="1" dirty="0" err="1" smtClean="0">
                <a:solidFill>
                  <a:srgbClr val="FFFF00"/>
                </a:solidFill>
              </a:rPr>
              <a:t>ucapan</a:t>
            </a:r>
            <a:r>
              <a:rPr lang="en-US" sz="6000" b="1" dirty="0" smtClean="0">
                <a:solidFill>
                  <a:srgbClr val="FFFF00"/>
                </a:solidFill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</a:rPr>
              <a:t>terima</a:t>
            </a:r>
            <a:r>
              <a:rPr lang="en-US" sz="6000" b="1" dirty="0" smtClean="0">
                <a:solidFill>
                  <a:srgbClr val="FFFF00"/>
                </a:solidFill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</a:rPr>
              <a:t>kasih</a:t>
            </a:r>
            <a:r>
              <a:rPr lang="en-US" sz="6000" b="1" dirty="0" smtClean="0">
                <a:solidFill>
                  <a:srgbClr val="FFFF00"/>
                </a:solidFill>
              </a:rPr>
              <a:t>  </a:t>
            </a:r>
            <a:r>
              <a:rPr lang="en-US" sz="6000" b="1" dirty="0" err="1" smtClean="0">
                <a:solidFill>
                  <a:srgbClr val="FFFF00"/>
                </a:solidFill>
              </a:rPr>
              <a:t>dengan</a:t>
            </a:r>
            <a:r>
              <a:rPr lang="en-US" sz="6000" b="1" dirty="0" smtClean="0">
                <a:solidFill>
                  <a:srgbClr val="FFFF00"/>
                </a:solidFill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</a:rPr>
              <a:t>menyampaikan</a:t>
            </a:r>
            <a:r>
              <a:rPr lang="en-US" sz="6000" b="1" dirty="0" smtClean="0">
                <a:solidFill>
                  <a:srgbClr val="FFFF00"/>
                </a:solidFill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</a:rPr>
              <a:t>ucapan</a:t>
            </a:r>
            <a:r>
              <a:rPr lang="en-US" sz="6000" b="1" dirty="0" smtClean="0">
                <a:solidFill>
                  <a:srgbClr val="FFFF00"/>
                </a:solidFill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</a:rPr>
              <a:t>terima</a:t>
            </a:r>
            <a:r>
              <a:rPr lang="en-US" sz="6000" b="1" dirty="0" smtClean="0">
                <a:solidFill>
                  <a:srgbClr val="FFFF00"/>
                </a:solidFill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</a:rPr>
              <a:t>kasih</a:t>
            </a:r>
            <a:r>
              <a:rPr lang="en-US" sz="6000" b="1" dirty="0" smtClean="0">
                <a:solidFill>
                  <a:srgbClr val="FFFF00"/>
                </a:solidFill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</a:rPr>
              <a:t>kepada</a:t>
            </a:r>
            <a:r>
              <a:rPr lang="en-US" sz="6000" b="1" dirty="0" smtClean="0">
                <a:solidFill>
                  <a:srgbClr val="FFFF00"/>
                </a:solidFill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</a:rPr>
              <a:t>Universitas</a:t>
            </a:r>
            <a:r>
              <a:rPr lang="en-US" sz="6000" b="1" dirty="0" smtClean="0">
                <a:solidFill>
                  <a:srgbClr val="FFFF00"/>
                </a:solidFill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</a:rPr>
              <a:t>Udayana</a:t>
            </a:r>
            <a:r>
              <a:rPr lang="en-US" sz="6000" b="1" dirty="0" smtClean="0">
                <a:solidFill>
                  <a:srgbClr val="FFFF00"/>
                </a:solidFill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</a:rPr>
              <a:t>atas</a:t>
            </a:r>
            <a:r>
              <a:rPr lang="en-US" sz="6000" b="1" dirty="0" smtClean="0">
                <a:solidFill>
                  <a:srgbClr val="FFFF00"/>
                </a:solidFill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</a:rPr>
              <a:t>bantuan</a:t>
            </a:r>
            <a:r>
              <a:rPr lang="en-US" sz="6000" b="1" dirty="0" smtClean="0">
                <a:solidFill>
                  <a:srgbClr val="FFFF00"/>
                </a:solidFill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</a:rPr>
              <a:t>dana</a:t>
            </a:r>
            <a:r>
              <a:rPr lang="en-US" sz="6000" b="1" dirty="0" smtClean="0">
                <a:solidFill>
                  <a:srgbClr val="FFFF00"/>
                </a:solidFill>
              </a:rPr>
              <a:t> yang </a:t>
            </a:r>
            <a:r>
              <a:rPr lang="en-US" sz="6000" b="1" dirty="0" err="1" smtClean="0">
                <a:solidFill>
                  <a:srgbClr val="FFFF00"/>
                </a:solidFill>
              </a:rPr>
              <a:t>diberikan</a:t>
            </a:r>
            <a:r>
              <a:rPr lang="en-US" sz="6000" b="1" dirty="0" smtClean="0">
                <a:solidFill>
                  <a:srgbClr val="FFFF00"/>
                </a:solidFill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</a:rPr>
              <a:t>melalui</a:t>
            </a:r>
            <a:r>
              <a:rPr lang="en-US" sz="6000" b="1" dirty="0" smtClean="0">
                <a:solidFill>
                  <a:srgbClr val="FFFF00"/>
                </a:solidFill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</a:rPr>
              <a:t>hibah</a:t>
            </a:r>
            <a:r>
              <a:rPr lang="en-US" sz="6000" b="1" dirty="0" smtClean="0">
                <a:solidFill>
                  <a:srgbClr val="FFFF00"/>
                </a:solidFill>
              </a:rPr>
              <a:t>…….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6000" b="1" dirty="0" err="1" smtClean="0">
                <a:solidFill>
                  <a:srgbClr val="FFFF00"/>
                </a:solidFill>
              </a:rPr>
              <a:t>dengan</a:t>
            </a:r>
            <a:r>
              <a:rPr lang="en-US" sz="6000" b="1" dirty="0" smtClean="0">
                <a:solidFill>
                  <a:srgbClr val="FFFF00"/>
                </a:solidFill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</a:rPr>
              <a:t>kontrak</a:t>
            </a:r>
            <a:r>
              <a:rPr lang="en-US" sz="6000" b="1" dirty="0" smtClean="0">
                <a:solidFill>
                  <a:srgbClr val="FFFF00"/>
                </a:solidFill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</a:rPr>
              <a:t>Nomer</a:t>
            </a:r>
            <a:r>
              <a:rPr lang="en-US" sz="6000" b="1" dirty="0" smtClean="0">
                <a:solidFill>
                  <a:srgbClr val="FFFF00"/>
                </a:solidFill>
              </a:rPr>
              <a:t>: …../UN14.2/PNL.01.03.00/2014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sz="7000" b="1" dirty="0" smtClean="0">
              <a:solidFill>
                <a:srgbClr val="FFFF00"/>
              </a:solidFill>
            </a:endParaRP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sz="7000" b="1" dirty="0" smtClean="0">
              <a:solidFill>
                <a:srgbClr val="FFFF00"/>
              </a:solidFill>
            </a:endParaRP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d-ID" sz="3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2571744"/>
            <a:ext cx="7851648" cy="1128722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FFFF00"/>
                </a:solidFill>
              </a:rPr>
              <a:t>Many thanks</a:t>
            </a:r>
            <a:r>
              <a:rPr lang="id-ID" sz="8000" dirty="0" smtClean="0">
                <a:solidFill>
                  <a:srgbClr val="FFFF00"/>
                </a:solidFill>
              </a:rPr>
              <a:t>....</a:t>
            </a:r>
            <a:endParaRPr lang="id-ID" sz="8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714348" y="285728"/>
            <a:ext cx="8072494" cy="635798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ACARA</a:t>
            </a:r>
            <a:endParaRPr lang="en-US" sz="4400" b="1" i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3200" b="1" i="1" dirty="0" smtClean="0">
                <a:solidFill>
                  <a:srgbClr val="FFFF00"/>
                </a:solidFill>
              </a:rPr>
              <a:t>1. 	</a:t>
            </a:r>
            <a:r>
              <a:rPr lang="en-US" sz="3200" b="1" i="1" dirty="0" err="1" smtClean="0">
                <a:solidFill>
                  <a:srgbClr val="FFFF00"/>
                </a:solidFill>
              </a:rPr>
              <a:t>Pembukaan</a:t>
            </a:r>
            <a:endParaRPr lang="en-US" sz="3200" b="1" i="1" dirty="0" smtClean="0">
              <a:solidFill>
                <a:srgbClr val="FFFF00"/>
              </a:solidFill>
            </a:endParaRPr>
          </a:p>
          <a:p>
            <a:pPr marL="742950" marR="45720" indent="-74295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3200" b="1" i="1" dirty="0" smtClean="0">
                <a:solidFill>
                  <a:srgbClr val="FFFF00"/>
                </a:solidFill>
              </a:rPr>
              <a:t>2.	</a:t>
            </a:r>
            <a:r>
              <a:rPr lang="en-US" sz="3200" b="1" i="1" dirty="0" err="1" smtClean="0">
                <a:solidFill>
                  <a:srgbClr val="FFFF00"/>
                </a:solidFill>
              </a:rPr>
              <a:t>Laporan</a:t>
            </a:r>
            <a:r>
              <a:rPr lang="en-US" sz="3200" b="1" i="1" dirty="0" smtClean="0">
                <a:solidFill>
                  <a:srgbClr val="FFFF00"/>
                </a:solidFill>
              </a:rPr>
              <a:t> </a:t>
            </a:r>
            <a:r>
              <a:rPr lang="en-US" sz="3200" b="1" i="1" dirty="0" err="1" smtClean="0">
                <a:solidFill>
                  <a:srgbClr val="FFFF00"/>
                </a:solidFill>
              </a:rPr>
              <a:t>Ketua</a:t>
            </a:r>
            <a:r>
              <a:rPr lang="en-US" sz="3200" b="1" i="1" dirty="0" smtClean="0">
                <a:solidFill>
                  <a:srgbClr val="FFFF00"/>
                </a:solidFill>
              </a:rPr>
              <a:t> </a:t>
            </a:r>
            <a:r>
              <a:rPr lang="en-US" sz="3200" b="1" i="1" dirty="0" err="1" smtClean="0">
                <a:solidFill>
                  <a:srgbClr val="FFFF00"/>
                </a:solidFill>
              </a:rPr>
              <a:t>Panitia</a:t>
            </a:r>
            <a:r>
              <a:rPr lang="en-US" sz="3200" b="1" i="1" dirty="0" smtClean="0">
                <a:solidFill>
                  <a:srgbClr val="FFFF00"/>
                </a:solidFill>
              </a:rPr>
              <a:t> &amp; </a:t>
            </a:r>
          </a:p>
          <a:p>
            <a:pPr marL="742950" marR="45720" indent="-74295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3200" b="1" i="1" dirty="0" smtClean="0">
                <a:solidFill>
                  <a:srgbClr val="FFFF00"/>
                </a:solidFill>
              </a:rPr>
              <a:t>		</a:t>
            </a:r>
            <a:r>
              <a:rPr lang="en-US" sz="3200" b="1" i="1" dirty="0" err="1" smtClean="0">
                <a:solidFill>
                  <a:srgbClr val="FFFF00"/>
                </a:solidFill>
              </a:rPr>
              <a:t>Penjelasan</a:t>
            </a:r>
            <a:r>
              <a:rPr lang="en-US" sz="3200" b="1" i="1" dirty="0" smtClean="0">
                <a:solidFill>
                  <a:srgbClr val="FFFF00"/>
                </a:solidFill>
              </a:rPr>
              <a:t> </a:t>
            </a:r>
            <a:r>
              <a:rPr lang="en-US" sz="3200" b="1" i="1" dirty="0" err="1" smtClean="0">
                <a:solidFill>
                  <a:srgbClr val="FFFF00"/>
                </a:solidFill>
              </a:rPr>
              <a:t>Teknis</a:t>
            </a:r>
            <a:r>
              <a:rPr lang="en-US" sz="3200" b="1" i="1" dirty="0" smtClean="0">
                <a:solidFill>
                  <a:srgbClr val="FFFF00"/>
                </a:solidFill>
              </a:rPr>
              <a:t> </a:t>
            </a:r>
            <a:r>
              <a:rPr lang="en-US" sz="3200" b="1" i="1" dirty="0" err="1" smtClean="0">
                <a:solidFill>
                  <a:srgbClr val="FFFF00"/>
                </a:solidFill>
              </a:rPr>
              <a:t>Kontrak</a:t>
            </a:r>
            <a:r>
              <a:rPr lang="en-US" sz="3200" b="1" i="1" dirty="0" smtClean="0">
                <a:solidFill>
                  <a:srgbClr val="FFFF00"/>
                </a:solidFill>
              </a:rPr>
              <a:t> PNBP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3200" b="1" i="1" dirty="0" smtClean="0">
                <a:solidFill>
                  <a:srgbClr val="FFFF00"/>
                </a:solidFill>
              </a:rPr>
              <a:t>3.	</a:t>
            </a:r>
            <a:r>
              <a:rPr lang="en-US" sz="3200" b="1" i="1" dirty="0" err="1" smtClean="0">
                <a:solidFill>
                  <a:srgbClr val="FFFF00"/>
                </a:solidFill>
              </a:rPr>
              <a:t>Sambutan</a:t>
            </a:r>
            <a:r>
              <a:rPr lang="en-US" sz="3200" b="1" i="1" dirty="0" smtClean="0">
                <a:solidFill>
                  <a:srgbClr val="FFFF00"/>
                </a:solidFill>
              </a:rPr>
              <a:t> </a:t>
            </a:r>
            <a:r>
              <a:rPr lang="en-US" sz="3200" b="1" i="1" dirty="0" err="1" smtClean="0">
                <a:solidFill>
                  <a:srgbClr val="FFFF00"/>
                </a:solidFill>
              </a:rPr>
              <a:t>Ketua</a:t>
            </a:r>
            <a:r>
              <a:rPr lang="en-US" sz="3200" b="1" i="1" dirty="0" smtClean="0">
                <a:solidFill>
                  <a:srgbClr val="FFFF00"/>
                </a:solidFill>
              </a:rPr>
              <a:t> LPPM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3200" b="1" i="1" dirty="0" smtClean="0">
                <a:solidFill>
                  <a:srgbClr val="FFFF00"/>
                </a:solidFill>
              </a:rPr>
              <a:t>4.	</a:t>
            </a:r>
            <a:r>
              <a:rPr lang="en-US" sz="3200" b="1" i="1" dirty="0" err="1" smtClean="0">
                <a:solidFill>
                  <a:srgbClr val="FFFF00"/>
                </a:solidFill>
              </a:rPr>
              <a:t>Arahan</a:t>
            </a:r>
            <a:r>
              <a:rPr lang="en-US" sz="3200" b="1" i="1" dirty="0" smtClean="0">
                <a:solidFill>
                  <a:srgbClr val="FFFF00"/>
                </a:solidFill>
              </a:rPr>
              <a:t> </a:t>
            </a:r>
            <a:r>
              <a:rPr lang="en-US" sz="3200" b="1" i="1" dirty="0" err="1" smtClean="0">
                <a:solidFill>
                  <a:srgbClr val="FFFF00"/>
                </a:solidFill>
              </a:rPr>
              <a:t>Rektor</a:t>
            </a:r>
            <a:r>
              <a:rPr lang="en-US" sz="3200" b="1" i="1" dirty="0" smtClean="0">
                <a:solidFill>
                  <a:srgbClr val="FFFF00"/>
                </a:solidFill>
              </a:rPr>
              <a:t> UNUD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3200" b="1" i="1" dirty="0" smtClean="0">
                <a:solidFill>
                  <a:srgbClr val="FFFF00"/>
                </a:solidFill>
              </a:rPr>
              <a:t>5.	</a:t>
            </a:r>
            <a:r>
              <a:rPr lang="en-US" sz="3200" b="1" i="1" dirty="0" err="1" smtClean="0">
                <a:solidFill>
                  <a:srgbClr val="FFFF00"/>
                </a:solidFill>
              </a:rPr>
              <a:t>Diskusi</a:t>
            </a:r>
            <a:endParaRPr lang="en-US" sz="3200" b="1" i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3200" b="1" i="1" dirty="0" smtClean="0">
                <a:solidFill>
                  <a:srgbClr val="FFFF00"/>
                </a:solidFill>
              </a:rPr>
              <a:t>6.	</a:t>
            </a:r>
            <a:r>
              <a:rPr lang="en-US" sz="3200" b="1" i="1" dirty="0" err="1" smtClean="0">
                <a:solidFill>
                  <a:srgbClr val="FFFF00"/>
                </a:solidFill>
              </a:rPr>
              <a:t>Penandatanganan</a:t>
            </a:r>
            <a:r>
              <a:rPr lang="en-US" sz="3200" b="1" i="1" dirty="0" smtClean="0">
                <a:solidFill>
                  <a:srgbClr val="FFFF00"/>
                </a:solidFill>
              </a:rPr>
              <a:t> </a:t>
            </a:r>
            <a:r>
              <a:rPr lang="en-US" sz="3200" b="1" i="1" dirty="0" err="1" smtClean="0">
                <a:solidFill>
                  <a:srgbClr val="FFFF00"/>
                </a:solidFill>
              </a:rPr>
              <a:t>kontrak</a:t>
            </a:r>
            <a:endParaRPr lang="en-US" sz="3200" b="1" i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3200" b="1" i="1" dirty="0" smtClean="0">
                <a:solidFill>
                  <a:srgbClr val="FFFF00"/>
                </a:solidFill>
              </a:rPr>
              <a:t>7.	</a:t>
            </a:r>
            <a:r>
              <a:rPr lang="en-US" sz="3200" b="1" i="1" dirty="0" err="1" smtClean="0">
                <a:solidFill>
                  <a:srgbClr val="FFFF00"/>
                </a:solidFill>
              </a:rPr>
              <a:t>Penutup</a:t>
            </a:r>
            <a:endParaRPr lang="en-US" sz="3200" b="1" i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d-ID" sz="3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85720" y="214290"/>
            <a:ext cx="6786610" cy="857256"/>
          </a:xfrm>
          <a:prstGeom prst="rect">
            <a:avLst/>
          </a:prstGeom>
        </p:spPr>
        <p:txBody>
          <a:bodyPr vert="horz" lIns="0" rIns="18288">
            <a:normAutofit fontScale="85000" lnSpcReduction="10000"/>
          </a:bodyPr>
          <a:lstStyle/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4000" b="1" dirty="0" err="1" smtClean="0">
                <a:solidFill>
                  <a:srgbClr val="FFFF00"/>
                </a:solidFill>
              </a:rPr>
              <a:t>Dosen</a:t>
            </a:r>
            <a:r>
              <a:rPr lang="en-US" sz="4000" b="1" dirty="0" smtClean="0">
                <a:solidFill>
                  <a:srgbClr val="FFFF00"/>
                </a:solidFill>
              </a:rPr>
              <a:t> /</a:t>
            </a:r>
            <a:r>
              <a:rPr lang="en-US" sz="4000" b="1" dirty="0" err="1" smtClean="0">
                <a:solidFill>
                  <a:srgbClr val="FFFF00"/>
                </a:solidFill>
              </a:rPr>
              <a:t>Peneliti</a:t>
            </a:r>
            <a:r>
              <a:rPr lang="en-US" sz="4000" b="1" dirty="0" smtClean="0">
                <a:solidFill>
                  <a:srgbClr val="FFFF00"/>
                </a:solidFill>
              </a:rPr>
              <a:t> yang </a:t>
            </a:r>
            <a:r>
              <a:rPr lang="en-US" sz="4000" b="1" dirty="0" err="1" smtClean="0">
                <a:solidFill>
                  <a:srgbClr val="FFFF00"/>
                </a:solidFill>
              </a:rPr>
              <a:t>diundang</a:t>
            </a:r>
            <a:r>
              <a:rPr lang="en-US" sz="4000" b="1" dirty="0" smtClean="0">
                <a:solidFill>
                  <a:srgbClr val="FFFF00"/>
                </a:solidFill>
              </a:rPr>
              <a:t>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357290" y="857232"/>
          <a:ext cx="5214974" cy="5456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258"/>
                <a:gridCol w="3103518"/>
                <a:gridCol w="1500198"/>
              </a:tblGrid>
              <a:tr h="96839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SKIM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JML PEMENANG</a:t>
                      </a:r>
                      <a:endParaRPr lang="en-US" dirty="0"/>
                    </a:p>
                  </a:txBody>
                  <a:tcPr/>
                </a:tc>
              </a:tr>
              <a:tr h="56105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Dosen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Muda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Udayana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75</a:t>
                      </a:r>
                      <a:endParaRPr lang="en-US" sz="2000" b="1" dirty="0"/>
                    </a:p>
                  </a:txBody>
                  <a:tcPr/>
                </a:tc>
              </a:tr>
              <a:tr h="56105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Ung</a:t>
                      </a:r>
                      <a:r>
                        <a:rPr lang="en-US" sz="2000" b="1" dirty="0" smtClean="0"/>
                        <a:t>. </a:t>
                      </a:r>
                      <a:r>
                        <a:rPr lang="en-US" sz="2000" b="1" dirty="0" err="1" smtClean="0"/>
                        <a:t>Udayana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23</a:t>
                      </a:r>
                      <a:endParaRPr lang="en-US" sz="2000" b="1" dirty="0"/>
                    </a:p>
                  </a:txBody>
                  <a:tcPr/>
                </a:tc>
              </a:tr>
              <a:tr h="56105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Grup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Riset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Udayana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12</a:t>
                      </a:r>
                      <a:endParaRPr lang="en-US" sz="2000" b="1" dirty="0"/>
                    </a:p>
                  </a:txBody>
                  <a:tcPr/>
                </a:tc>
              </a:tr>
              <a:tr h="56105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Invensi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Udayana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/>
                </a:tc>
              </a:tr>
              <a:tr h="56105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KLN </a:t>
                      </a:r>
                      <a:r>
                        <a:rPr lang="en-US" sz="2000" b="1" dirty="0" err="1" smtClean="0"/>
                        <a:t>Udayana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</a:t>
                      </a:r>
                      <a:endParaRPr lang="en-US" sz="2000" b="1" dirty="0"/>
                    </a:p>
                  </a:txBody>
                  <a:tcPr/>
                </a:tc>
              </a:tr>
              <a:tr h="561054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117</a:t>
                      </a:r>
                      <a:endParaRPr lang="en-US" sz="2000" b="1" dirty="0"/>
                    </a:p>
                  </a:txBody>
                  <a:tcPr/>
                </a:tc>
              </a:tr>
              <a:tr h="56105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Kompetitif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dan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Stranas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19</a:t>
                      </a:r>
                      <a:endParaRPr lang="en-US" sz="2000" b="1" dirty="0"/>
                    </a:p>
                  </a:txBody>
                  <a:tcPr/>
                </a:tc>
              </a:tr>
              <a:tr h="561054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 TOTAL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136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85720" y="214290"/>
            <a:ext cx="6786610" cy="857256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4000" b="1" dirty="0" err="1" smtClean="0">
                <a:solidFill>
                  <a:srgbClr val="FFFF00"/>
                </a:solidFill>
              </a:rPr>
              <a:t>Hibah</a:t>
            </a:r>
            <a:r>
              <a:rPr lang="en-US" sz="4000" b="1" dirty="0" smtClean="0">
                <a:solidFill>
                  <a:srgbClr val="FFFF00"/>
                </a:solidFill>
              </a:rPr>
              <a:t> PNBP 2014: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14282" y="1357298"/>
          <a:ext cx="8786841" cy="4675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258"/>
                <a:gridCol w="3103518"/>
                <a:gridCol w="1500198"/>
                <a:gridCol w="1571636"/>
                <a:gridCol w="2000231"/>
              </a:tblGrid>
              <a:tr h="104446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SKIM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JML</a:t>
                      </a:r>
                      <a:r>
                        <a:rPr lang="en-US" baseline="0" dirty="0" smtClean="0"/>
                        <a:t> PROPOSAL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JML PEMENANG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DANA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Rp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6051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Dosen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Muda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Udayana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164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750.000.000,-</a:t>
                      </a:r>
                      <a:endParaRPr lang="en-US" sz="2000" b="1" dirty="0"/>
                    </a:p>
                  </a:txBody>
                  <a:tcPr/>
                </a:tc>
              </a:tr>
              <a:tr h="6051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Ung</a:t>
                      </a:r>
                      <a:r>
                        <a:rPr lang="en-US" sz="2000" b="1" dirty="0" smtClean="0"/>
                        <a:t>. </a:t>
                      </a:r>
                      <a:r>
                        <a:rPr lang="en-US" sz="2000" b="1" dirty="0" err="1" smtClean="0"/>
                        <a:t>Udayana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145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805.000.000,-</a:t>
                      </a:r>
                      <a:endParaRPr lang="en-US" sz="2000" b="1" dirty="0"/>
                    </a:p>
                  </a:txBody>
                  <a:tcPr/>
                </a:tc>
              </a:tr>
              <a:tr h="6051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Grup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Riset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Udayana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36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420.000.000,-</a:t>
                      </a:r>
                      <a:endParaRPr lang="en-US" sz="2000" b="1" dirty="0"/>
                    </a:p>
                  </a:txBody>
                  <a:tcPr/>
                </a:tc>
              </a:tr>
              <a:tr h="6051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Invensi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Udayana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400.000.000,-</a:t>
                      </a:r>
                      <a:endParaRPr lang="en-US" sz="2000" b="1" dirty="0"/>
                    </a:p>
                  </a:txBody>
                  <a:tcPr/>
                </a:tc>
              </a:tr>
              <a:tr h="6051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KLN </a:t>
                      </a:r>
                      <a:r>
                        <a:rPr lang="en-US" sz="2000" b="1" dirty="0" err="1" smtClean="0"/>
                        <a:t>Udayana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300.000.00,-</a:t>
                      </a:r>
                      <a:endParaRPr lang="en-US" sz="2000" b="1" dirty="0"/>
                    </a:p>
                  </a:txBody>
                  <a:tcPr/>
                </a:tc>
              </a:tr>
              <a:tr h="605124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TOTAL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373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117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2.675.000.000,-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85720" y="214290"/>
            <a:ext cx="8715404" cy="6215106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4000" b="1" dirty="0" smtClean="0">
                <a:solidFill>
                  <a:srgbClr val="FFFF00"/>
                </a:solidFill>
              </a:rPr>
              <a:t>Proposal </a:t>
            </a:r>
            <a:r>
              <a:rPr lang="en-US" sz="4000" b="1" dirty="0" err="1" smtClean="0">
                <a:solidFill>
                  <a:srgbClr val="FFFF00"/>
                </a:solidFill>
              </a:rPr>
              <a:t>hibah</a:t>
            </a:r>
            <a:r>
              <a:rPr lang="en-US" sz="4000" b="1" dirty="0" smtClean="0">
                <a:solidFill>
                  <a:srgbClr val="FFFF00"/>
                </a:solidFill>
              </a:rPr>
              <a:t> </a:t>
            </a:r>
            <a:r>
              <a:rPr lang="en-US" sz="4000" b="1" dirty="0" err="1" smtClean="0">
                <a:solidFill>
                  <a:srgbClr val="FFFF00"/>
                </a:solidFill>
              </a:rPr>
              <a:t>Desentralisasi</a:t>
            </a:r>
            <a:r>
              <a:rPr lang="en-US" sz="4000" b="1" dirty="0" smtClean="0">
                <a:solidFill>
                  <a:srgbClr val="FFFF00"/>
                </a:solidFill>
              </a:rPr>
              <a:t> 2014:</a:t>
            </a: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US" sz="40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I.	RM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	1. </a:t>
            </a:r>
            <a:r>
              <a:rPr lang="en-US" sz="2800" b="1" dirty="0" err="1" smtClean="0">
                <a:solidFill>
                  <a:srgbClr val="FFFF00"/>
                </a:solidFill>
              </a:rPr>
              <a:t>Lanjutan</a:t>
            </a:r>
            <a:r>
              <a:rPr lang="en-US" sz="2800" b="1" dirty="0" smtClean="0">
                <a:solidFill>
                  <a:srgbClr val="FFFF00"/>
                </a:solidFill>
              </a:rPr>
              <a:t>	57 </a:t>
            </a:r>
            <a:r>
              <a:rPr lang="en-US" sz="2800" b="1" dirty="0" err="1" smtClean="0">
                <a:solidFill>
                  <a:srgbClr val="FFFF00"/>
                </a:solidFill>
              </a:rPr>
              <a:t>Judul</a:t>
            </a:r>
            <a:r>
              <a:rPr lang="en-US" sz="2800" b="1" dirty="0" smtClean="0">
                <a:solidFill>
                  <a:srgbClr val="FFFF00"/>
                </a:solidFill>
              </a:rPr>
              <a:t>         </a:t>
            </a:r>
            <a:r>
              <a:rPr lang="en-US" sz="2800" b="1" dirty="0" err="1" smtClean="0">
                <a:solidFill>
                  <a:srgbClr val="FFFF00"/>
                </a:solidFill>
              </a:rPr>
              <a:t>Rp</a:t>
            </a:r>
            <a:r>
              <a:rPr lang="en-US" sz="2800" b="1" dirty="0" smtClean="0">
                <a:solidFill>
                  <a:srgbClr val="FFFF00"/>
                </a:solidFill>
              </a:rPr>
              <a:t>. 3.660.892.500,-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	2. </a:t>
            </a:r>
            <a:r>
              <a:rPr lang="en-US" sz="2800" b="1" dirty="0" err="1" smtClean="0">
                <a:solidFill>
                  <a:srgbClr val="FFFF00"/>
                </a:solidFill>
              </a:rPr>
              <a:t>Baru</a:t>
            </a:r>
            <a:r>
              <a:rPr lang="en-US" sz="2800" b="1" dirty="0" smtClean="0">
                <a:solidFill>
                  <a:srgbClr val="FFFF00"/>
                </a:solidFill>
              </a:rPr>
              <a:t>	14 </a:t>
            </a:r>
            <a:r>
              <a:rPr lang="en-US" sz="2800" b="1" dirty="0" err="1" smtClean="0">
                <a:solidFill>
                  <a:srgbClr val="FFFF00"/>
                </a:solidFill>
              </a:rPr>
              <a:t>Judul</a:t>
            </a:r>
            <a:r>
              <a:rPr lang="en-US" sz="2800" b="1" dirty="0" smtClean="0">
                <a:solidFill>
                  <a:srgbClr val="FFFF00"/>
                </a:solidFill>
              </a:rPr>
              <a:t>          </a:t>
            </a:r>
            <a:r>
              <a:rPr lang="en-US" sz="2800" b="1" dirty="0" err="1" smtClean="0">
                <a:solidFill>
                  <a:srgbClr val="FFFF00"/>
                </a:solidFill>
              </a:rPr>
              <a:t>Rp</a:t>
            </a:r>
            <a:r>
              <a:rPr lang="en-US" sz="2800" b="1" dirty="0" smtClean="0">
                <a:solidFill>
                  <a:srgbClr val="FFFF00"/>
                </a:solidFill>
              </a:rPr>
              <a:t>.   685.350.000,-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lang="en-US" sz="28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II.	BOPTN			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	1. </a:t>
            </a:r>
            <a:r>
              <a:rPr lang="en-US" sz="2800" b="1" dirty="0" err="1" smtClean="0">
                <a:solidFill>
                  <a:srgbClr val="FFFF00"/>
                </a:solidFill>
              </a:rPr>
              <a:t>Baru</a:t>
            </a:r>
            <a:r>
              <a:rPr lang="en-US" sz="2800" b="1" dirty="0" smtClean="0">
                <a:solidFill>
                  <a:srgbClr val="FFFF00"/>
                </a:solidFill>
              </a:rPr>
              <a:t>  	92 </a:t>
            </a:r>
            <a:r>
              <a:rPr lang="en-US" sz="2800" b="1" dirty="0" err="1" smtClean="0">
                <a:solidFill>
                  <a:srgbClr val="FFFF00"/>
                </a:solidFill>
              </a:rPr>
              <a:t>Judul</a:t>
            </a:r>
            <a:r>
              <a:rPr lang="en-US" sz="2800" b="1" dirty="0" smtClean="0">
                <a:solidFill>
                  <a:srgbClr val="FFFF00"/>
                </a:solidFill>
              </a:rPr>
              <a:t>	   </a:t>
            </a:r>
            <a:r>
              <a:rPr lang="en-US" sz="2800" b="1" dirty="0" err="1" smtClean="0">
                <a:solidFill>
                  <a:srgbClr val="FFFF00"/>
                </a:solidFill>
              </a:rPr>
              <a:t>Rp</a:t>
            </a:r>
            <a:r>
              <a:rPr lang="en-US" sz="2800" b="1" dirty="0" smtClean="0">
                <a:solidFill>
                  <a:srgbClr val="FFFF00"/>
                </a:solidFill>
              </a:rPr>
              <a:t>. 4.761.824.500,-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	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     </a:t>
            </a:r>
            <a:r>
              <a:rPr lang="en-US" sz="3600" b="1" dirty="0" smtClean="0">
                <a:solidFill>
                  <a:srgbClr val="FFFF00"/>
                </a:solidFill>
              </a:rPr>
              <a:t>TOTAL    163 </a:t>
            </a:r>
            <a:r>
              <a:rPr lang="en-US" sz="3600" b="1" dirty="0" err="1" smtClean="0">
                <a:solidFill>
                  <a:srgbClr val="FFFF00"/>
                </a:solidFill>
              </a:rPr>
              <a:t>Judul</a:t>
            </a:r>
            <a:r>
              <a:rPr lang="en-US" sz="3600" b="1" dirty="0" smtClean="0">
                <a:solidFill>
                  <a:srgbClr val="FFFF00"/>
                </a:solidFill>
              </a:rPr>
              <a:t>  </a:t>
            </a:r>
            <a:r>
              <a:rPr lang="en-US" sz="3600" b="1" dirty="0" err="1" smtClean="0">
                <a:solidFill>
                  <a:srgbClr val="FFFF00"/>
                </a:solidFill>
              </a:rPr>
              <a:t>Rp</a:t>
            </a:r>
            <a:r>
              <a:rPr lang="en-US" sz="3600" b="1" dirty="0" smtClean="0">
                <a:solidFill>
                  <a:srgbClr val="FFFF00"/>
                </a:solidFill>
              </a:rPr>
              <a:t>. 9.108.067.000,-</a:t>
            </a:r>
            <a:endParaRPr kumimoji="0" lang="id-ID" sz="3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85720" y="214290"/>
            <a:ext cx="8858280" cy="6215106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4000" b="1" dirty="0" err="1" smtClean="0">
                <a:solidFill>
                  <a:srgbClr val="FFFF00"/>
                </a:solidFill>
              </a:rPr>
              <a:t>Penelitian</a:t>
            </a:r>
            <a:r>
              <a:rPr lang="en-US" sz="4000" b="1" dirty="0" smtClean="0">
                <a:solidFill>
                  <a:srgbClr val="FFFF00"/>
                </a:solidFill>
              </a:rPr>
              <a:t> </a:t>
            </a:r>
            <a:r>
              <a:rPr lang="en-US" sz="4000" b="1" dirty="0" err="1" smtClean="0">
                <a:solidFill>
                  <a:srgbClr val="FFFF00"/>
                </a:solidFill>
              </a:rPr>
              <a:t>Kompetitif</a:t>
            </a:r>
            <a:r>
              <a:rPr lang="en-US" sz="4000" b="1" dirty="0" smtClean="0">
                <a:solidFill>
                  <a:srgbClr val="FFFF00"/>
                </a:solidFill>
              </a:rPr>
              <a:t> </a:t>
            </a:r>
            <a:r>
              <a:rPr lang="en-US" sz="4000" b="1" dirty="0" err="1" smtClean="0">
                <a:solidFill>
                  <a:srgbClr val="FFFF00"/>
                </a:solidFill>
              </a:rPr>
              <a:t>Nasional</a:t>
            </a:r>
            <a:r>
              <a:rPr lang="en-US" sz="4000" b="1" dirty="0" smtClean="0">
                <a:solidFill>
                  <a:srgbClr val="FFFF00"/>
                </a:solidFill>
              </a:rPr>
              <a:t> 2014: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	1. MP3EI 			11  </a:t>
            </a:r>
            <a:r>
              <a:rPr lang="en-US" sz="2800" b="1" dirty="0" err="1" smtClean="0">
                <a:solidFill>
                  <a:srgbClr val="FFFF00"/>
                </a:solidFill>
              </a:rPr>
              <a:t>Judul</a:t>
            </a:r>
            <a:r>
              <a:rPr lang="en-US" sz="2800" b="1" dirty="0" smtClean="0">
                <a:solidFill>
                  <a:srgbClr val="FFFF00"/>
                </a:solidFill>
              </a:rPr>
              <a:t>         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	2. KLN		 	  1   </a:t>
            </a:r>
            <a:r>
              <a:rPr lang="en-US" sz="2800" b="1" dirty="0" err="1" smtClean="0">
                <a:solidFill>
                  <a:srgbClr val="FFFF00"/>
                </a:solidFill>
              </a:rPr>
              <a:t>Judul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	3. </a:t>
            </a:r>
            <a:r>
              <a:rPr lang="en-US" sz="2800" b="1" dirty="0" err="1" smtClean="0">
                <a:solidFill>
                  <a:srgbClr val="FFFF00"/>
                </a:solidFill>
              </a:rPr>
              <a:t>Kompetensi</a:t>
            </a:r>
            <a:r>
              <a:rPr lang="en-US" sz="2800" b="1" dirty="0" smtClean="0">
                <a:solidFill>
                  <a:srgbClr val="FFFF00"/>
                </a:solidFill>
              </a:rPr>
              <a:t>		  1   </a:t>
            </a:r>
            <a:r>
              <a:rPr lang="en-US" sz="2800" b="1" dirty="0" err="1" smtClean="0">
                <a:solidFill>
                  <a:srgbClr val="FFFF00"/>
                </a:solidFill>
              </a:rPr>
              <a:t>Judul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	4.  </a:t>
            </a:r>
            <a:r>
              <a:rPr lang="en-US" sz="2800" b="1" dirty="0" err="1" smtClean="0">
                <a:solidFill>
                  <a:srgbClr val="FFFF00"/>
                </a:solidFill>
              </a:rPr>
              <a:t>Stranas</a:t>
            </a:r>
            <a:r>
              <a:rPr lang="en-US" sz="2800" b="1" dirty="0" smtClean="0">
                <a:solidFill>
                  <a:srgbClr val="FFFF00"/>
                </a:solidFill>
              </a:rPr>
              <a:t>	  		  5  </a:t>
            </a:r>
            <a:r>
              <a:rPr lang="en-US" sz="2800" b="1" dirty="0" err="1" smtClean="0">
                <a:solidFill>
                  <a:srgbClr val="FFFF00"/>
                </a:solidFill>
              </a:rPr>
              <a:t>Judul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	5. </a:t>
            </a:r>
            <a:r>
              <a:rPr lang="en-US" sz="2800" b="1" dirty="0" err="1" smtClean="0">
                <a:solidFill>
                  <a:srgbClr val="FFFF00"/>
                </a:solidFill>
              </a:rPr>
              <a:t>Unggulan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Stranas</a:t>
            </a:r>
            <a:r>
              <a:rPr lang="en-US" sz="2800" b="1" dirty="0" smtClean="0">
                <a:solidFill>
                  <a:srgbClr val="FFFF00"/>
                </a:solidFill>
              </a:rPr>
              <a:t>	  1  </a:t>
            </a:r>
            <a:r>
              <a:rPr lang="en-US" sz="2800" b="1" dirty="0" err="1" smtClean="0">
                <a:solidFill>
                  <a:srgbClr val="FFFF00"/>
                </a:solidFill>
              </a:rPr>
              <a:t>Judul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	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     </a:t>
            </a:r>
            <a:r>
              <a:rPr lang="en-US" sz="3600" b="1" dirty="0" smtClean="0">
                <a:solidFill>
                  <a:srgbClr val="FFFF00"/>
                </a:solidFill>
              </a:rPr>
              <a:t>TOTAL    19 </a:t>
            </a:r>
            <a:r>
              <a:rPr lang="en-US" sz="3600" b="1" dirty="0" err="1" smtClean="0">
                <a:solidFill>
                  <a:srgbClr val="FFFF00"/>
                </a:solidFill>
              </a:rPr>
              <a:t>Judul</a:t>
            </a:r>
            <a:r>
              <a:rPr lang="en-US" sz="3600" b="1" dirty="0" smtClean="0">
                <a:solidFill>
                  <a:srgbClr val="FFFF00"/>
                </a:solidFill>
              </a:rPr>
              <a:t>  </a:t>
            </a:r>
            <a:r>
              <a:rPr lang="en-US" sz="3600" b="1" dirty="0" err="1" smtClean="0">
                <a:solidFill>
                  <a:srgbClr val="FFFF00"/>
                </a:solidFill>
              </a:rPr>
              <a:t>Rp</a:t>
            </a:r>
            <a:r>
              <a:rPr lang="en-US" sz="3600" b="1" dirty="0" smtClean="0">
                <a:solidFill>
                  <a:srgbClr val="FFFF00"/>
                </a:solidFill>
              </a:rPr>
              <a:t>. 3.099.000.000,-</a:t>
            </a:r>
            <a:endParaRPr kumimoji="0" lang="id-ID" sz="3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428596" y="214290"/>
            <a:ext cx="8715404" cy="5929354"/>
          </a:xfrm>
          <a:prstGeom prst="rect">
            <a:avLst/>
          </a:prstGeom>
        </p:spPr>
        <p:txBody>
          <a:bodyPr vert="horz" lIns="0" rIns="18288">
            <a:normAutofit fontScale="92500" lnSpcReduction="20000"/>
          </a:bodyPr>
          <a:lstStyle/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4400" b="1" dirty="0" smtClean="0">
                <a:solidFill>
                  <a:srgbClr val="FFFF00"/>
                </a:solidFill>
              </a:rPr>
              <a:t>Total Dana </a:t>
            </a:r>
            <a:r>
              <a:rPr lang="en-US" sz="4400" b="1" dirty="0" err="1" smtClean="0">
                <a:solidFill>
                  <a:srgbClr val="FFFF00"/>
                </a:solidFill>
              </a:rPr>
              <a:t>Penelitian</a:t>
            </a:r>
            <a:r>
              <a:rPr lang="en-US" sz="4400" b="1" dirty="0" smtClean="0">
                <a:solidFill>
                  <a:srgbClr val="FFFF00"/>
                </a:solidFill>
              </a:rPr>
              <a:t> 2014:</a:t>
            </a: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</a:rPr>
              <a:t>1.  PNBP		           	</a:t>
            </a:r>
            <a:r>
              <a:rPr lang="en-US" sz="3200" b="1" dirty="0" err="1" smtClean="0">
                <a:solidFill>
                  <a:srgbClr val="FFFF00"/>
                </a:solidFill>
              </a:rPr>
              <a:t>Rp</a:t>
            </a:r>
            <a:r>
              <a:rPr lang="en-US" sz="3200" b="1" dirty="0" smtClean="0">
                <a:solidFill>
                  <a:srgbClr val="FFFF00"/>
                </a:solidFill>
              </a:rPr>
              <a:t>. 2.675.000.000,- 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</a:rPr>
              <a:t>		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</a:rPr>
              <a:t>2. </a:t>
            </a:r>
            <a:r>
              <a:rPr lang="en-US" sz="3200" b="1" dirty="0" err="1" smtClean="0">
                <a:solidFill>
                  <a:srgbClr val="FFFF00"/>
                </a:solidFill>
              </a:rPr>
              <a:t>Desentralisasi</a:t>
            </a:r>
            <a:r>
              <a:rPr lang="en-US" sz="3200" b="1" dirty="0" smtClean="0">
                <a:solidFill>
                  <a:srgbClr val="FFFF00"/>
                </a:solidFill>
              </a:rPr>
              <a:t> 		</a:t>
            </a:r>
            <a:r>
              <a:rPr lang="en-US" sz="3200" b="1" dirty="0" err="1" smtClean="0">
                <a:solidFill>
                  <a:srgbClr val="FFFF00"/>
                </a:solidFill>
              </a:rPr>
              <a:t>Rp</a:t>
            </a:r>
            <a:r>
              <a:rPr lang="en-US" sz="3200" b="1" dirty="0" smtClean="0">
                <a:solidFill>
                  <a:srgbClr val="FFFF00"/>
                </a:solidFill>
              </a:rPr>
              <a:t>. 9.108.067.000,-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lang="en-US" sz="3200" b="1" dirty="0" smtClean="0">
              <a:solidFill>
                <a:srgbClr val="FFFF00"/>
              </a:solidFill>
            </a:endParaRPr>
          </a:p>
          <a:p>
            <a:pPr marL="742950" marR="45720" indent="-74295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3200" b="1" dirty="0" smtClean="0">
                <a:solidFill>
                  <a:srgbClr val="FFFF00"/>
                </a:solidFill>
              </a:rPr>
              <a:t>3.  </a:t>
            </a:r>
            <a:r>
              <a:rPr lang="en-US" sz="3200" b="1" dirty="0" err="1" smtClean="0">
                <a:solidFill>
                  <a:srgbClr val="FFFF00"/>
                </a:solidFill>
              </a:rPr>
              <a:t>Kompetitif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Nasional</a:t>
            </a:r>
            <a:r>
              <a:rPr lang="en-US" sz="3200" b="1" dirty="0" smtClean="0">
                <a:solidFill>
                  <a:srgbClr val="FFFF00"/>
                </a:solidFill>
              </a:rPr>
              <a:t>     </a:t>
            </a:r>
            <a:r>
              <a:rPr lang="en-US" sz="3200" b="1" dirty="0" err="1" smtClean="0">
                <a:solidFill>
                  <a:srgbClr val="FFFF00"/>
                </a:solidFill>
              </a:rPr>
              <a:t>Rp</a:t>
            </a:r>
            <a:r>
              <a:rPr lang="en-US" sz="3200" b="1" dirty="0" smtClean="0">
                <a:solidFill>
                  <a:srgbClr val="FFFF00"/>
                </a:solidFill>
              </a:rPr>
              <a:t>. 3.099.000.000,-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lang="en-US" sz="32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</a:rPr>
              <a:t>4. KERJA SAMA	*) 		</a:t>
            </a:r>
            <a:r>
              <a:rPr lang="en-US" sz="3200" b="1" dirty="0" err="1" smtClean="0">
                <a:solidFill>
                  <a:srgbClr val="FFFF00"/>
                </a:solidFill>
              </a:rPr>
              <a:t>Rp</a:t>
            </a:r>
            <a:r>
              <a:rPr lang="en-US" sz="3200" b="1" dirty="0" smtClean="0">
                <a:solidFill>
                  <a:srgbClr val="FFFF00"/>
                </a:solidFill>
              </a:rPr>
              <a:t>. 1.000.000.000,-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lang="en-US" sz="3200" b="1" dirty="0" smtClean="0"/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</a:rPr>
              <a:t>		TOTAL	      	</a:t>
            </a:r>
            <a:r>
              <a:rPr lang="en-US" sz="4300" b="1" dirty="0" err="1" smtClean="0">
                <a:solidFill>
                  <a:srgbClr val="FFFF00"/>
                </a:solidFill>
              </a:rPr>
              <a:t>Rp</a:t>
            </a:r>
            <a:r>
              <a:rPr lang="en-US" sz="4300" b="1" dirty="0" smtClean="0">
                <a:solidFill>
                  <a:srgbClr val="FFFF00"/>
                </a:solidFill>
              </a:rPr>
              <a:t>. 15.882.067.000,-</a:t>
            </a: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2100" b="1" dirty="0" smtClean="0">
                <a:solidFill>
                  <a:srgbClr val="FFFF00"/>
                </a:solidFill>
              </a:rPr>
              <a:t>*) </a:t>
            </a:r>
            <a:r>
              <a:rPr lang="en-US" sz="2100" b="1" dirty="0" err="1" smtClean="0">
                <a:solidFill>
                  <a:srgbClr val="FFFF00"/>
                </a:solidFill>
              </a:rPr>
              <a:t>perkiraan</a:t>
            </a:r>
            <a:endParaRPr lang="en-US" sz="21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742950" marR="45720" lvl="0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d-ID" sz="3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85720" y="214290"/>
            <a:ext cx="8715404" cy="5143536"/>
          </a:xfrm>
          <a:prstGeom prst="rect">
            <a:avLst/>
          </a:prstGeom>
        </p:spPr>
        <p:txBody>
          <a:bodyPr vert="horz" lIns="0" rIns="18288">
            <a:normAutofit fontScale="32500" lnSpcReduction="20000"/>
          </a:bodyPr>
          <a:lstStyle/>
          <a:p>
            <a:pPr marL="857250" marR="45720" lvl="0" indent="-8572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11200" b="1" dirty="0" smtClean="0">
                <a:solidFill>
                  <a:srgbClr val="FFFF00"/>
                </a:solidFill>
              </a:rPr>
              <a:t>SUBSTANSI KONTRAK PNBP 2014</a:t>
            </a:r>
          </a:p>
          <a:p>
            <a:pPr marL="857250" marR="45720" lvl="0" indent="-8572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lang="en-US" sz="11200" b="1" dirty="0" smtClean="0">
              <a:solidFill>
                <a:srgbClr val="FFFF00"/>
              </a:solidFill>
            </a:endParaRPr>
          </a:p>
          <a:p>
            <a:pPr marL="1143000" marR="45720" lvl="0" indent="-11430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7200" b="1" dirty="0" smtClean="0">
                <a:solidFill>
                  <a:srgbClr val="FFFF00"/>
                </a:solidFill>
              </a:rPr>
              <a:t>1.     </a:t>
            </a:r>
            <a:r>
              <a:rPr lang="en-US" sz="7200" b="1" dirty="0" err="1" smtClean="0">
                <a:solidFill>
                  <a:srgbClr val="FFFF00"/>
                </a:solidFill>
              </a:rPr>
              <a:t>Pelaksanaan</a:t>
            </a:r>
            <a:r>
              <a:rPr lang="en-US" sz="7200" b="1" dirty="0" smtClean="0">
                <a:solidFill>
                  <a:srgbClr val="FFFF00"/>
                </a:solidFill>
              </a:rPr>
              <a:t>  </a:t>
            </a:r>
            <a:r>
              <a:rPr lang="en-US" sz="8600" b="1" dirty="0" smtClean="0">
                <a:solidFill>
                  <a:srgbClr val="FFFF00"/>
                </a:solidFill>
              </a:rPr>
              <a:t>12 Mei  – 20 Nov. 2014 </a:t>
            </a:r>
            <a:r>
              <a:rPr lang="en-US" sz="7200" b="1" dirty="0" smtClean="0">
                <a:solidFill>
                  <a:srgbClr val="FFFF00"/>
                </a:solidFill>
              </a:rPr>
              <a:t>(</a:t>
            </a:r>
            <a:r>
              <a:rPr lang="en-US" sz="8800" b="1" dirty="0" smtClean="0">
                <a:solidFill>
                  <a:srgbClr val="FFFF00"/>
                </a:solidFill>
              </a:rPr>
              <a:t>201 </a:t>
            </a:r>
            <a:r>
              <a:rPr lang="en-US" sz="8800" b="1" dirty="0" err="1" smtClean="0">
                <a:solidFill>
                  <a:srgbClr val="FFFF00"/>
                </a:solidFill>
              </a:rPr>
              <a:t>hari</a:t>
            </a:r>
            <a:r>
              <a:rPr lang="en-US" sz="8800" b="1" dirty="0" smtClean="0">
                <a:solidFill>
                  <a:srgbClr val="FFFF00"/>
                </a:solidFill>
              </a:rPr>
              <a:t>)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2.   </a:t>
            </a:r>
            <a:r>
              <a:rPr lang="en-US" sz="8800" b="1" dirty="0" err="1" smtClean="0">
                <a:solidFill>
                  <a:srgbClr val="FFFF00"/>
                </a:solidFill>
              </a:rPr>
              <a:t>Pembayaran</a:t>
            </a:r>
            <a:r>
              <a:rPr lang="en-US" sz="8800" b="1" dirty="0" smtClean="0">
                <a:solidFill>
                  <a:srgbClr val="FFFF00"/>
                </a:solidFill>
              </a:rPr>
              <a:t> 2 </a:t>
            </a:r>
            <a:r>
              <a:rPr lang="en-US" sz="8800" b="1" dirty="0" err="1" smtClean="0">
                <a:solidFill>
                  <a:srgbClr val="FFFF00"/>
                </a:solidFill>
              </a:rPr>
              <a:t>tahap</a:t>
            </a:r>
            <a:endParaRPr lang="en-US" sz="8800" b="1" dirty="0" smtClean="0">
              <a:solidFill>
                <a:srgbClr val="FFFF00"/>
              </a:solidFill>
            </a:endParaRP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	-  70% </a:t>
            </a:r>
            <a:r>
              <a:rPr lang="en-US" sz="8800" b="1" dirty="0" err="1" smtClean="0">
                <a:solidFill>
                  <a:srgbClr val="FFFF00"/>
                </a:solidFill>
              </a:rPr>
              <a:t>setelah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tanda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tangan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kontrak</a:t>
            </a:r>
            <a:r>
              <a:rPr lang="en-US" sz="8800" b="1" dirty="0" smtClean="0">
                <a:solidFill>
                  <a:srgbClr val="FFFF00"/>
                </a:solidFill>
              </a:rPr>
              <a:t>.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	- 30% </a:t>
            </a:r>
            <a:r>
              <a:rPr lang="en-US" sz="8800" b="1" dirty="0" err="1" smtClean="0">
                <a:solidFill>
                  <a:srgbClr val="FFFF00"/>
                </a:solidFill>
              </a:rPr>
              <a:t>setelah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mengupload</a:t>
            </a:r>
            <a:r>
              <a:rPr lang="en-US" sz="8800" b="1" dirty="0" smtClean="0">
                <a:solidFill>
                  <a:srgbClr val="FFFF00"/>
                </a:solidFill>
              </a:rPr>
              <a:t> lap. </a:t>
            </a:r>
            <a:r>
              <a:rPr lang="en-US" sz="8800" b="1" dirty="0" err="1" smtClean="0">
                <a:solidFill>
                  <a:srgbClr val="FFFF00"/>
                </a:solidFill>
              </a:rPr>
              <a:t>Kemajuan</a:t>
            </a:r>
            <a:r>
              <a:rPr lang="en-US" sz="8800" b="1" dirty="0" smtClean="0">
                <a:solidFill>
                  <a:srgbClr val="FFFF00"/>
                </a:solidFill>
              </a:rPr>
              <a:t>, 	Lo0gbook </a:t>
            </a:r>
            <a:r>
              <a:rPr lang="en-US" sz="8800" b="1" dirty="0" err="1" smtClean="0">
                <a:solidFill>
                  <a:srgbClr val="FFFF00"/>
                </a:solidFill>
              </a:rPr>
              <a:t>dan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Penggunaan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dana</a:t>
            </a:r>
            <a:r>
              <a:rPr lang="en-US" sz="8800" b="1" dirty="0" smtClean="0">
                <a:solidFill>
                  <a:srgbClr val="FFFF00"/>
                </a:solidFill>
              </a:rPr>
              <a:t> 70% 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		</a:t>
            </a:r>
            <a:r>
              <a:rPr lang="en-US" sz="8800" b="1" dirty="0" err="1" smtClean="0">
                <a:solidFill>
                  <a:srgbClr val="FFFF00"/>
                </a:solidFill>
              </a:rPr>
              <a:t>ke</a:t>
            </a:r>
            <a:r>
              <a:rPr lang="en-US" sz="8800" b="1" dirty="0" smtClean="0">
                <a:solidFill>
                  <a:srgbClr val="FFFF00"/>
                </a:solidFill>
              </a:rPr>
              <a:t> sim.lppm.unud.ac.id  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 		PALING LAMBAT </a:t>
            </a:r>
            <a:r>
              <a:rPr lang="en-US" sz="8800" b="1" dirty="0" err="1" smtClean="0">
                <a:solidFill>
                  <a:srgbClr val="FFFF00"/>
                </a:solidFill>
              </a:rPr>
              <a:t>akhir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Oktober</a:t>
            </a:r>
            <a:r>
              <a:rPr lang="en-US" sz="8800" b="1" dirty="0" smtClean="0">
                <a:solidFill>
                  <a:srgbClr val="FFFF00"/>
                </a:solidFill>
              </a:rPr>
              <a:t> 2014.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	- </a:t>
            </a:r>
            <a:r>
              <a:rPr lang="en-US" sz="8800" b="1" dirty="0" err="1" smtClean="0">
                <a:solidFill>
                  <a:srgbClr val="FFFF00"/>
                </a:solidFill>
              </a:rPr>
              <a:t>Pajak</a:t>
            </a:r>
            <a:r>
              <a:rPr lang="en-US" sz="8800" b="1" dirty="0" smtClean="0">
                <a:solidFill>
                  <a:srgbClr val="FFFF00"/>
                </a:solidFill>
              </a:rPr>
              <a:t> 15% </a:t>
            </a:r>
            <a:r>
              <a:rPr lang="en-US" sz="8800" b="1" dirty="0" err="1" smtClean="0">
                <a:solidFill>
                  <a:srgbClr val="FFFF00"/>
                </a:solidFill>
              </a:rPr>
              <a:t>akan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dipotong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pada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kedua</a:t>
            </a:r>
            <a:r>
              <a:rPr lang="en-US" sz="8800" b="1" dirty="0" smtClean="0">
                <a:solidFill>
                  <a:srgbClr val="FFFF00"/>
                </a:solidFill>
              </a:rPr>
              <a:t> 	</a:t>
            </a:r>
            <a:r>
              <a:rPr lang="en-US" sz="8800" b="1" dirty="0" err="1" smtClean="0">
                <a:solidFill>
                  <a:srgbClr val="FFFF00"/>
                </a:solidFill>
              </a:rPr>
              <a:t>tahap</a:t>
            </a:r>
            <a:r>
              <a:rPr lang="en-US" sz="8800" b="1" dirty="0" smtClean="0">
                <a:solidFill>
                  <a:srgbClr val="FFFF00"/>
                </a:solidFill>
              </a:rPr>
              <a:t>  </a:t>
            </a:r>
            <a:r>
              <a:rPr lang="en-US" sz="8800" b="1" dirty="0" err="1" smtClean="0">
                <a:solidFill>
                  <a:srgbClr val="FFFF00"/>
                </a:solidFill>
              </a:rPr>
              <a:t>pembayaran</a:t>
            </a:r>
            <a:endParaRPr lang="en-US" sz="8800" b="1" dirty="0" smtClean="0">
              <a:solidFill>
                <a:srgbClr val="FFFF00"/>
              </a:solidFill>
            </a:endParaRP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sz="8800" b="1" dirty="0" smtClean="0">
              <a:solidFill>
                <a:srgbClr val="FFFF00"/>
              </a:solidFill>
            </a:endParaRP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sz="8800" b="1" dirty="0" smtClean="0">
              <a:solidFill>
                <a:srgbClr val="FFFF00"/>
              </a:solidFill>
            </a:endParaRP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sz="8800" b="1" dirty="0" smtClean="0">
              <a:solidFill>
                <a:srgbClr val="FFFF00"/>
              </a:solidFill>
            </a:endParaRP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d-ID" sz="3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85720" y="214290"/>
            <a:ext cx="8715404" cy="6429420"/>
          </a:xfrm>
          <a:prstGeom prst="rect">
            <a:avLst/>
          </a:prstGeom>
        </p:spPr>
        <p:txBody>
          <a:bodyPr vert="horz" lIns="0" rIns="18288">
            <a:normAutofit fontScale="25000" lnSpcReduction="20000"/>
          </a:bodyPr>
          <a:lstStyle/>
          <a:p>
            <a:pPr marL="857250" marR="45720" lvl="0" indent="-8572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11200" b="1" dirty="0" smtClean="0">
                <a:solidFill>
                  <a:srgbClr val="FFFF00"/>
                </a:solidFill>
              </a:rPr>
              <a:t>SUBSTANSI KONTRAK</a:t>
            </a:r>
          </a:p>
          <a:p>
            <a:pPr marL="1143000" marR="45720" lvl="0" indent="-11430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sz="8800" b="1" dirty="0" smtClean="0">
              <a:solidFill>
                <a:srgbClr val="FFFF00"/>
              </a:solidFill>
            </a:endParaRP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3. Monitoring </a:t>
            </a:r>
            <a:r>
              <a:rPr lang="en-US" sz="8800" b="1" dirty="0" err="1" smtClean="0">
                <a:solidFill>
                  <a:srgbClr val="FFFF00"/>
                </a:solidFill>
              </a:rPr>
              <a:t>dan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Evaluasi</a:t>
            </a:r>
            <a:r>
              <a:rPr lang="en-US" sz="8800" b="1" dirty="0" smtClean="0">
                <a:solidFill>
                  <a:srgbClr val="FFFF00"/>
                </a:solidFill>
              </a:rPr>
              <a:t> (MONEV);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	-</a:t>
            </a:r>
            <a:r>
              <a:rPr lang="en-US" sz="8800" b="1" dirty="0" err="1" smtClean="0">
                <a:solidFill>
                  <a:srgbClr val="FFFF00"/>
                </a:solidFill>
              </a:rPr>
              <a:t>Semua</a:t>
            </a:r>
            <a:r>
              <a:rPr lang="en-US" sz="8800" b="1" dirty="0" smtClean="0">
                <a:solidFill>
                  <a:srgbClr val="FFFF00"/>
                </a:solidFill>
              </a:rPr>
              <a:t> Skim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 	-</a:t>
            </a:r>
            <a:r>
              <a:rPr lang="en-US" sz="8800" b="1" dirty="0" err="1" smtClean="0">
                <a:solidFill>
                  <a:srgbClr val="FFFF00"/>
                </a:solidFill>
              </a:rPr>
              <a:t>Presentasi</a:t>
            </a:r>
            <a:r>
              <a:rPr lang="en-US" sz="8800" b="1" dirty="0" smtClean="0">
                <a:solidFill>
                  <a:srgbClr val="FFFF00"/>
                </a:solidFill>
              </a:rPr>
              <a:t> 10 </a:t>
            </a:r>
            <a:r>
              <a:rPr lang="en-US" sz="8800" b="1" dirty="0" err="1" smtClean="0">
                <a:solidFill>
                  <a:srgbClr val="FFFF00"/>
                </a:solidFill>
              </a:rPr>
              <a:t>menit</a:t>
            </a:r>
            <a:r>
              <a:rPr lang="en-US" sz="8800" b="1" dirty="0" smtClean="0">
                <a:solidFill>
                  <a:srgbClr val="FFFF00"/>
                </a:solidFill>
              </a:rPr>
              <a:t> (</a:t>
            </a:r>
            <a:r>
              <a:rPr lang="en-US" sz="8800" b="1" dirty="0" err="1" smtClean="0">
                <a:solidFill>
                  <a:srgbClr val="FFFF00"/>
                </a:solidFill>
              </a:rPr>
              <a:t>Kecuali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Dosen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Muda</a:t>
            </a:r>
            <a:r>
              <a:rPr lang="en-US" sz="8800" b="1" dirty="0" smtClean="0">
                <a:solidFill>
                  <a:srgbClr val="FFFF00"/>
                </a:solidFill>
              </a:rPr>
              <a:t>)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	-Up Load </a:t>
            </a:r>
            <a:r>
              <a:rPr lang="en-US" sz="8800" b="1" dirty="0" err="1" smtClean="0">
                <a:solidFill>
                  <a:srgbClr val="FFFF00"/>
                </a:solidFill>
              </a:rPr>
              <a:t>Kontrak</a:t>
            </a:r>
            <a:r>
              <a:rPr lang="en-US" sz="8800" b="1" dirty="0" smtClean="0">
                <a:solidFill>
                  <a:srgbClr val="FFFF00"/>
                </a:solidFill>
              </a:rPr>
              <a:t> &amp; No. </a:t>
            </a:r>
            <a:r>
              <a:rPr lang="en-US" sz="8800" b="1" dirty="0" err="1" smtClean="0">
                <a:solidFill>
                  <a:srgbClr val="FFFF00"/>
                </a:solidFill>
              </a:rPr>
              <a:t>Rekening</a:t>
            </a:r>
            <a:r>
              <a:rPr lang="en-US" sz="8800" b="1" dirty="0" smtClean="0">
                <a:solidFill>
                  <a:srgbClr val="FFFF00"/>
                </a:solidFill>
              </a:rPr>
              <a:t> Ka </a:t>
            </a:r>
            <a:r>
              <a:rPr lang="en-US" sz="8800" b="1" dirty="0" err="1" smtClean="0">
                <a:solidFill>
                  <a:srgbClr val="FFFF00"/>
                </a:solidFill>
              </a:rPr>
              <a:t>Peneliti</a:t>
            </a:r>
            <a:endParaRPr lang="en-US" sz="8800" b="1" dirty="0" smtClean="0">
              <a:solidFill>
                <a:srgbClr val="FFFF00"/>
              </a:solidFill>
            </a:endParaRP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	-</a:t>
            </a:r>
            <a:r>
              <a:rPr lang="en-US" sz="8800" b="1" dirty="0" err="1" smtClean="0">
                <a:solidFill>
                  <a:srgbClr val="FFFF00"/>
                </a:solidFill>
              </a:rPr>
              <a:t>Tanggal</a:t>
            </a:r>
            <a:r>
              <a:rPr lang="en-US" sz="8800" b="1" dirty="0" smtClean="0">
                <a:solidFill>
                  <a:srgbClr val="FFFF00"/>
                </a:solidFill>
              </a:rPr>
              <a:t>   3 – 7  Nov. 2014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	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sz="8800" b="1" dirty="0" smtClean="0">
              <a:solidFill>
                <a:srgbClr val="FFFF00"/>
              </a:solidFill>
            </a:endParaRP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4. </a:t>
            </a:r>
            <a:r>
              <a:rPr lang="en-US" sz="8800" b="1" dirty="0" err="1" smtClean="0">
                <a:solidFill>
                  <a:srgbClr val="FFFF00"/>
                </a:solidFill>
              </a:rPr>
              <a:t>Laporan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Akhir</a:t>
            </a:r>
            <a:endParaRPr lang="en-US" sz="8800" b="1" dirty="0" smtClean="0">
              <a:solidFill>
                <a:srgbClr val="FFFF00"/>
              </a:solidFill>
            </a:endParaRP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	1.  Hard copy 3 </a:t>
            </a:r>
            <a:r>
              <a:rPr lang="en-US" sz="8800" b="1" dirty="0" err="1" smtClean="0">
                <a:solidFill>
                  <a:srgbClr val="FFFF00"/>
                </a:solidFill>
              </a:rPr>
              <a:t>Eks</a:t>
            </a:r>
            <a:r>
              <a:rPr lang="en-US" sz="8800" b="1" dirty="0" smtClean="0">
                <a:solidFill>
                  <a:srgbClr val="FFFF00"/>
                </a:solidFill>
              </a:rPr>
              <a:t> (</a:t>
            </a:r>
            <a:r>
              <a:rPr lang="en-US" sz="8800" b="1" dirty="0" err="1" smtClean="0">
                <a:solidFill>
                  <a:srgbClr val="FFFF00"/>
                </a:solidFill>
              </a:rPr>
              <a:t>warna</a:t>
            </a:r>
            <a:r>
              <a:rPr lang="en-US" sz="8800" b="1" dirty="0" smtClean="0">
                <a:solidFill>
                  <a:srgbClr val="FFFF00"/>
                </a:solidFill>
              </a:rPr>
              <a:t>, format </a:t>
            </a:r>
            <a:r>
              <a:rPr lang="en-US" sz="8800" b="1" dirty="0" err="1" smtClean="0">
                <a:solidFill>
                  <a:srgbClr val="FFFF00"/>
                </a:solidFill>
              </a:rPr>
              <a:t>sesuai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panduan</a:t>
            </a:r>
            <a:r>
              <a:rPr lang="en-US" sz="8800" b="1" dirty="0" smtClean="0">
                <a:solidFill>
                  <a:srgbClr val="FFFF00"/>
                </a:solidFill>
              </a:rPr>
              <a:t>)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	2. Soft file </a:t>
            </a:r>
            <a:r>
              <a:rPr lang="en-US" sz="8800" b="1" dirty="0" err="1" smtClean="0">
                <a:solidFill>
                  <a:srgbClr val="FFFF00"/>
                </a:solidFill>
              </a:rPr>
              <a:t>di</a:t>
            </a:r>
            <a:r>
              <a:rPr lang="en-US" sz="8800" b="1" dirty="0" smtClean="0">
                <a:solidFill>
                  <a:srgbClr val="FFFF00"/>
                </a:solidFill>
              </a:rPr>
              <a:t> upload </a:t>
            </a:r>
            <a:r>
              <a:rPr lang="en-US" sz="8800" b="1" dirty="0" err="1" smtClean="0">
                <a:solidFill>
                  <a:srgbClr val="FFFF00"/>
                </a:solidFill>
              </a:rPr>
              <a:t>ke</a:t>
            </a:r>
            <a:r>
              <a:rPr lang="en-US" sz="8800" b="1" dirty="0" smtClean="0">
                <a:solidFill>
                  <a:srgbClr val="FFFF00"/>
                </a:solidFill>
              </a:rPr>
              <a:t> sim.lppm.unud.ac.id, </a:t>
            </a:r>
            <a:r>
              <a:rPr lang="en-US" sz="8800" b="1" dirty="0" err="1" smtClean="0">
                <a:solidFill>
                  <a:srgbClr val="FFFF00"/>
                </a:solidFill>
              </a:rPr>
              <a:t>berisikan</a:t>
            </a:r>
            <a:r>
              <a:rPr lang="en-US" sz="8800" b="1" dirty="0" smtClean="0">
                <a:solidFill>
                  <a:srgbClr val="FFFF00"/>
                </a:solidFill>
              </a:rPr>
              <a:t>: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		-</a:t>
            </a:r>
            <a:r>
              <a:rPr lang="en-US" sz="8800" b="1" dirty="0" err="1" smtClean="0">
                <a:solidFill>
                  <a:srgbClr val="FFFF00"/>
                </a:solidFill>
              </a:rPr>
              <a:t>Laporan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Akhir</a:t>
            </a:r>
            <a:endParaRPr lang="en-US" sz="8800" b="1" dirty="0" smtClean="0">
              <a:solidFill>
                <a:srgbClr val="FFFF00"/>
              </a:solidFill>
            </a:endParaRP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		-</a:t>
            </a:r>
            <a:r>
              <a:rPr lang="en-US" sz="8800" b="1" dirty="0" err="1" smtClean="0">
                <a:solidFill>
                  <a:srgbClr val="FFFF00"/>
                </a:solidFill>
              </a:rPr>
              <a:t>Penggunaan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dana</a:t>
            </a:r>
            <a:r>
              <a:rPr lang="en-US" sz="8800" b="1" dirty="0" smtClean="0">
                <a:solidFill>
                  <a:srgbClr val="FFFF00"/>
                </a:solidFill>
              </a:rPr>
              <a:t> 100%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		-Log book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		-</a:t>
            </a:r>
            <a:r>
              <a:rPr lang="en-US" sz="8800" b="1" dirty="0" err="1" smtClean="0">
                <a:solidFill>
                  <a:srgbClr val="FFFF00"/>
                </a:solidFill>
              </a:rPr>
              <a:t>Artikel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Ilmiah</a:t>
            </a:r>
            <a:r>
              <a:rPr lang="en-US" sz="8800" b="1" dirty="0" smtClean="0">
                <a:solidFill>
                  <a:srgbClr val="FFFF00"/>
                </a:solidFill>
              </a:rPr>
              <a:t> (format </a:t>
            </a:r>
            <a:r>
              <a:rPr lang="en-US" sz="8800" b="1" dirty="0" err="1" smtClean="0">
                <a:solidFill>
                  <a:srgbClr val="FFFF00"/>
                </a:solidFill>
              </a:rPr>
              <a:t>sesuai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Publikasi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yg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dituju</a:t>
            </a:r>
            <a:r>
              <a:rPr lang="en-US" sz="8800" b="1" dirty="0" smtClean="0">
                <a:solidFill>
                  <a:srgbClr val="FFFF00"/>
                </a:solidFill>
              </a:rPr>
              <a:t>)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		-</a:t>
            </a:r>
            <a:r>
              <a:rPr lang="en-US" sz="8800" b="1" dirty="0" err="1" smtClean="0">
                <a:solidFill>
                  <a:srgbClr val="FFFF00"/>
                </a:solidFill>
              </a:rPr>
              <a:t>Abstrak</a:t>
            </a:r>
            <a:r>
              <a:rPr lang="en-US" sz="8800" b="1" dirty="0" smtClean="0">
                <a:solidFill>
                  <a:srgbClr val="FFFF00"/>
                </a:solidFill>
              </a:rPr>
              <a:t> (MS Word)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		-</a:t>
            </a:r>
            <a:r>
              <a:rPr lang="en-US" sz="8800" b="1" dirty="0" err="1" smtClean="0">
                <a:solidFill>
                  <a:srgbClr val="FFFF00"/>
                </a:solidFill>
              </a:rPr>
              <a:t>Ringkasan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Penelitian</a:t>
            </a:r>
            <a:r>
              <a:rPr lang="en-US" sz="8800" b="1" dirty="0" smtClean="0">
                <a:solidFill>
                  <a:srgbClr val="FFFF00"/>
                </a:solidFill>
              </a:rPr>
              <a:t> (Format </a:t>
            </a:r>
            <a:r>
              <a:rPr lang="en-US" sz="8800" b="1" dirty="0" err="1" smtClean="0">
                <a:solidFill>
                  <a:srgbClr val="FFFF00"/>
                </a:solidFill>
              </a:rPr>
              <a:t>bebas</a:t>
            </a:r>
            <a:r>
              <a:rPr lang="en-US" sz="8800" b="1" dirty="0" smtClean="0">
                <a:solidFill>
                  <a:srgbClr val="FFFF00"/>
                </a:solidFill>
              </a:rPr>
              <a:t>)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	3. Paling </a:t>
            </a:r>
            <a:r>
              <a:rPr lang="en-US" sz="8800" b="1" dirty="0" err="1" smtClean="0">
                <a:solidFill>
                  <a:srgbClr val="FFFF00"/>
                </a:solidFill>
              </a:rPr>
              <a:t>Lambat</a:t>
            </a:r>
            <a:r>
              <a:rPr lang="en-US" sz="8800" b="1" dirty="0" smtClean="0">
                <a:solidFill>
                  <a:srgbClr val="FFFF00"/>
                </a:solidFill>
              </a:rPr>
              <a:t> 28 Nov. 2014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		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	- </a:t>
            </a:r>
            <a:r>
              <a:rPr lang="en-US" sz="8800" b="1" dirty="0" err="1" smtClean="0">
                <a:solidFill>
                  <a:srgbClr val="FFFF00"/>
                </a:solidFill>
              </a:rPr>
              <a:t>Artikel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ilmiah</a:t>
            </a:r>
            <a:r>
              <a:rPr lang="en-US" sz="8800" b="1" dirty="0" smtClean="0">
                <a:solidFill>
                  <a:srgbClr val="FFFF00"/>
                </a:solidFill>
              </a:rPr>
              <a:t> (Soft file/CD </a:t>
            </a:r>
            <a:r>
              <a:rPr lang="en-US" sz="8800" b="1" dirty="0" err="1" smtClean="0">
                <a:solidFill>
                  <a:srgbClr val="FFFF00"/>
                </a:solidFill>
              </a:rPr>
              <a:t>dan</a:t>
            </a:r>
            <a:r>
              <a:rPr lang="en-US" sz="8800" b="1" dirty="0" smtClean="0">
                <a:solidFill>
                  <a:srgbClr val="FFFF00"/>
                </a:solidFill>
              </a:rPr>
              <a:t> hard copy 2 </a:t>
            </a:r>
            <a:r>
              <a:rPr lang="en-US" sz="8800" b="1" dirty="0" err="1" smtClean="0">
                <a:solidFill>
                  <a:srgbClr val="FFFF00"/>
                </a:solidFill>
              </a:rPr>
              <a:t>Eks</a:t>
            </a:r>
            <a:r>
              <a:rPr lang="en-US" sz="8800" b="1" dirty="0" smtClean="0">
                <a:solidFill>
                  <a:srgbClr val="FFFF00"/>
                </a:solidFill>
              </a:rPr>
              <a:t>)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	- </a:t>
            </a:r>
            <a:r>
              <a:rPr lang="en-US" sz="8800" b="1" dirty="0" err="1" smtClean="0">
                <a:solidFill>
                  <a:srgbClr val="FFFF00"/>
                </a:solidFill>
              </a:rPr>
              <a:t>Pada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bgn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bawah</a:t>
            </a:r>
            <a:r>
              <a:rPr lang="en-US" sz="8800" b="1" dirty="0" smtClean="0">
                <a:solidFill>
                  <a:srgbClr val="FFFF00"/>
                </a:solidFill>
              </a:rPr>
              <a:t> lap. </a:t>
            </a:r>
            <a:r>
              <a:rPr lang="en-US" sz="8800" b="1" dirty="0" err="1" smtClean="0">
                <a:solidFill>
                  <a:srgbClr val="FFFF00"/>
                </a:solidFill>
              </a:rPr>
              <a:t>Akhir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dan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setiap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publikasi</a:t>
            </a:r>
            <a:r>
              <a:rPr lang="en-US" sz="8800" b="1" dirty="0" smtClean="0">
                <a:solidFill>
                  <a:srgbClr val="FFFF00"/>
                </a:solidFill>
              </a:rPr>
              <a:t> yang 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                       </a:t>
            </a:r>
            <a:r>
              <a:rPr lang="en-US" sz="8800" b="1" dirty="0" err="1" smtClean="0">
                <a:solidFill>
                  <a:srgbClr val="FFFF00"/>
                </a:solidFill>
              </a:rPr>
              <a:t>dilakukan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harus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mencantumkan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Ucapan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terima</a:t>
            </a:r>
            <a:r>
              <a:rPr lang="en-US" sz="8800" b="1" dirty="0" smtClean="0">
                <a:solidFill>
                  <a:srgbClr val="FFFF00"/>
                </a:solidFill>
              </a:rPr>
              <a:t>  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                       </a:t>
            </a:r>
            <a:r>
              <a:rPr lang="en-US" sz="8800" b="1" dirty="0" err="1" smtClean="0">
                <a:solidFill>
                  <a:srgbClr val="FFFF00"/>
                </a:solidFill>
              </a:rPr>
              <a:t>kasih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kepada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Universitas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Udayana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atas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bantuan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dana</a:t>
            </a:r>
            <a:r>
              <a:rPr lang="en-US" sz="8800" b="1" dirty="0" smtClean="0">
                <a:solidFill>
                  <a:srgbClr val="FFFF00"/>
                </a:solidFill>
              </a:rPr>
              <a:t>  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	  yang </a:t>
            </a:r>
            <a:r>
              <a:rPr lang="en-US" sz="8800" b="1" dirty="0" err="1" smtClean="0">
                <a:solidFill>
                  <a:srgbClr val="FFFF00"/>
                </a:solidFill>
              </a:rPr>
              <a:t>diberikan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melalui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hibah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penelitian</a:t>
            </a:r>
            <a:r>
              <a:rPr lang="en-US" sz="8800" b="1" dirty="0" smtClean="0">
                <a:solidFill>
                  <a:srgbClr val="FFFF00"/>
                </a:solidFill>
              </a:rPr>
              <a:t> skim……  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	  </a:t>
            </a:r>
            <a:r>
              <a:rPr lang="en-US" sz="8800" b="1" dirty="0" err="1" smtClean="0">
                <a:solidFill>
                  <a:srgbClr val="FFFF00"/>
                </a:solidFill>
              </a:rPr>
              <a:t>Tahun</a:t>
            </a:r>
            <a:r>
              <a:rPr lang="en-US" sz="8800" b="1" dirty="0" smtClean="0">
                <a:solidFill>
                  <a:srgbClr val="FFFF00"/>
                </a:solidFill>
              </a:rPr>
              <a:t> 2014 </a:t>
            </a:r>
            <a:r>
              <a:rPr lang="en-US" sz="8800" b="1" dirty="0" err="1" smtClean="0">
                <a:solidFill>
                  <a:srgbClr val="FFFF00"/>
                </a:solidFill>
              </a:rPr>
              <a:t>dengan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surat</a:t>
            </a:r>
            <a:r>
              <a:rPr lang="en-US" sz="8800" b="1" dirty="0" smtClean="0">
                <a:solidFill>
                  <a:srgbClr val="FFFF00"/>
                </a:solidFill>
              </a:rPr>
              <a:t> </a:t>
            </a:r>
            <a:r>
              <a:rPr lang="en-US" sz="8800" b="1" dirty="0" err="1" smtClean="0">
                <a:solidFill>
                  <a:srgbClr val="FFFF00"/>
                </a:solidFill>
              </a:rPr>
              <a:t>kontrak</a:t>
            </a:r>
            <a:r>
              <a:rPr lang="en-US" sz="8800" b="1" dirty="0" smtClean="0">
                <a:solidFill>
                  <a:srgbClr val="FFFF00"/>
                </a:solidFill>
              </a:rPr>
              <a:t> No…………………..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8800" b="1" dirty="0" smtClean="0">
                <a:solidFill>
                  <a:srgbClr val="FFFF00"/>
                </a:solidFill>
              </a:rPr>
              <a:t> 	</a:t>
            </a:r>
          </a:p>
          <a:p>
            <a:pPr marL="1371600" marR="45720" lvl="0" indent="-137160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sz="8600" b="1" dirty="0" smtClean="0">
              <a:solidFill>
                <a:srgbClr val="FFFF00"/>
              </a:solidFill>
            </a:endParaRPr>
          </a:p>
          <a:p>
            <a:pPr marL="857250" marR="45720" lvl="0" indent="-8572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romanUcPeriod"/>
              <a:tabLst/>
              <a:defRPr/>
            </a:pPr>
            <a:endParaRPr lang="en-US" sz="8600" b="1" dirty="0" smtClean="0">
              <a:solidFill>
                <a:srgbClr val="FFFF00"/>
              </a:solidFill>
            </a:endParaRP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8600" b="1" dirty="0" smtClean="0">
                <a:solidFill>
                  <a:srgbClr val="FFFF00"/>
                </a:solidFill>
              </a:rPr>
              <a:t>	</a:t>
            </a:r>
            <a:endParaRPr lang="en-US" sz="7200" b="1" dirty="0" smtClean="0">
              <a:solidFill>
                <a:srgbClr val="FFFF00"/>
              </a:solidFill>
            </a:endParaRP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sz="7200" b="1" dirty="0" smtClean="0">
              <a:solidFill>
                <a:srgbClr val="FFFF00"/>
              </a:solidFill>
            </a:endParaRP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d-ID" sz="3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895</TotalTime>
  <Words>202</Words>
  <Application>Microsoft Office PowerPoint</Application>
  <PresentationFormat>On-screen Show (4:3)</PresentationFormat>
  <Paragraphs>200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Selamat Datang....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Many thanks....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Selamat Datang....</dc:title>
  <dc:creator>Owner</dc:creator>
  <cp:lastModifiedBy>user</cp:lastModifiedBy>
  <cp:revision>98</cp:revision>
  <dcterms:created xsi:type="dcterms:W3CDTF">2010-07-20T23:38:32Z</dcterms:created>
  <dcterms:modified xsi:type="dcterms:W3CDTF">2014-05-14T03:51:46Z</dcterms:modified>
</cp:coreProperties>
</file>