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95E718-B9B8-40DA-BC5D-7B68392EC3DC}" type="datetimeFigureOut">
              <a:rPr lang="id-ID" smtClean="0"/>
              <a:pPr/>
              <a:t>31/05/2013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71462"/>
            <a:ext cx="7851648" cy="1128722"/>
          </a:xfrm>
        </p:spPr>
        <p:txBody>
          <a:bodyPr>
            <a:noAutofit/>
          </a:bodyPr>
          <a:lstStyle/>
          <a:p>
            <a:r>
              <a:rPr lang="id-ID" sz="8000" dirty="0" smtClean="0">
                <a:solidFill>
                  <a:srgbClr val="FFFF00"/>
                </a:solidFill>
              </a:rPr>
              <a:t>Selamat Datang....</a:t>
            </a:r>
            <a:endParaRPr lang="id-ID" sz="8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501090" cy="2286016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PENANDATANGANAN KONTRAK HIBAH PENELITTIAN DAN PENGABDIAN 2013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89270" y="4857760"/>
            <a:ext cx="7854696" cy="1857388"/>
          </a:xfrm>
          <a:prstGeom prst="rect">
            <a:avLst/>
          </a:prstGeom>
        </p:spPr>
        <p:txBody>
          <a:bodyPr vert="horz" lIns="0" rIns="18288">
            <a:normAutofit fontScale="77500" lnSpcReduction="20000"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LEMBAGA PENELITIAN </a:t>
            </a:r>
            <a:r>
              <a:rPr lang="en-US" sz="3300" b="1" dirty="0" smtClean="0">
                <a:solidFill>
                  <a:srgbClr val="FFFF00"/>
                </a:solidFill>
              </a:rPr>
              <a:t>DAN PENGABDIAN KEPADA MASYARAKAT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 UNIVERSITAS UDAYANA</a:t>
            </a:r>
            <a:endParaRPr lang="en-US" sz="33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 </a:t>
            </a:r>
            <a:r>
              <a:rPr lang="en-US" sz="33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KAMPUS BUKIT JIMBARAN, 31 MEI 2013</a:t>
            </a: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7914" y="2585682"/>
            <a:ext cx="2986118" cy="291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932146" y="285728"/>
            <a:ext cx="7854696" cy="635798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ACARA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Pembukaan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Sambutan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Ketua</a:t>
            </a:r>
            <a:r>
              <a:rPr lang="en-US" sz="3200" b="1" dirty="0" smtClean="0">
                <a:solidFill>
                  <a:srgbClr val="FFFF00"/>
                </a:solidFill>
              </a:rPr>
              <a:t> LPPM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Penjelasan</a:t>
            </a:r>
            <a:r>
              <a:rPr lang="en-US" sz="3200" b="1" dirty="0" smtClean="0">
                <a:solidFill>
                  <a:srgbClr val="FFFF00"/>
                </a:solidFill>
              </a:rPr>
              <a:t>  </a:t>
            </a:r>
            <a:r>
              <a:rPr lang="en-US" sz="3200" b="1" dirty="0" err="1" smtClean="0">
                <a:solidFill>
                  <a:srgbClr val="FFFF00"/>
                </a:solidFill>
              </a:rPr>
              <a:t>Kabid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3200" b="1" dirty="0" smtClean="0">
                <a:solidFill>
                  <a:srgbClr val="FFFF00"/>
                </a:solidFill>
              </a:rPr>
              <a:t> LPPM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Penjelasan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Kabid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Pengabdian</a:t>
            </a:r>
            <a:r>
              <a:rPr lang="en-US" sz="3200" b="1" dirty="0" smtClean="0">
                <a:solidFill>
                  <a:srgbClr val="FFFF00"/>
                </a:solidFill>
              </a:rPr>
              <a:t> LPPM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Penjelasan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Kabag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Keuangan</a:t>
            </a:r>
            <a:r>
              <a:rPr lang="en-US" sz="3200" b="1" dirty="0" smtClean="0">
                <a:solidFill>
                  <a:srgbClr val="FFFF00"/>
                </a:solidFill>
              </a:rPr>
              <a:t> UNUD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Diskusi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Penandatanganan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kontrak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200" b="1" dirty="0" err="1" smtClean="0">
                <a:solidFill>
                  <a:srgbClr val="FFFF00"/>
                </a:solidFill>
              </a:rPr>
              <a:t>Penutup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28596" y="1000108"/>
            <a:ext cx="8715404" cy="57150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400" b="1" dirty="0" err="1" smtClean="0">
                <a:solidFill>
                  <a:srgbClr val="FFFF00"/>
                </a:solidFill>
              </a:rPr>
              <a:t>Hibah</a:t>
            </a:r>
            <a:r>
              <a:rPr lang="en-US" sz="4400" b="1" dirty="0" smtClean="0">
                <a:solidFill>
                  <a:srgbClr val="FFFF00"/>
                </a:solidFill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4400" b="1" dirty="0" smtClean="0">
                <a:solidFill>
                  <a:srgbClr val="FFFF00"/>
                </a:solidFill>
              </a:rPr>
              <a:t> 2013: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PNBP				144 </a:t>
            </a:r>
            <a:r>
              <a:rPr lang="en-US" sz="4400" b="1" dirty="0" err="1" smtClean="0">
                <a:solidFill>
                  <a:srgbClr val="FFFF00"/>
                </a:solidFill>
              </a:rPr>
              <a:t>Judul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BOPTN				  55 </a:t>
            </a:r>
            <a:r>
              <a:rPr lang="en-US" sz="4400" b="1" dirty="0" err="1" smtClean="0">
                <a:solidFill>
                  <a:srgbClr val="FFFF00"/>
                </a:solidFill>
              </a:rPr>
              <a:t>Judul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DESENTRAL.		 89 </a:t>
            </a:r>
            <a:r>
              <a:rPr lang="en-US" sz="4400" b="1" dirty="0" err="1" smtClean="0">
                <a:solidFill>
                  <a:srgbClr val="FFFF00"/>
                </a:solidFill>
              </a:rPr>
              <a:t>Judul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/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			</a:t>
            </a:r>
            <a:r>
              <a:rPr lang="en-US" sz="4800" b="1" dirty="0" smtClean="0">
                <a:solidFill>
                  <a:srgbClr val="FFFF00"/>
                </a:solidFill>
              </a:rPr>
              <a:t>TOTAL	    288 </a:t>
            </a:r>
            <a:r>
              <a:rPr lang="en-US" sz="4800" b="1" dirty="0" err="1" smtClean="0">
                <a:solidFill>
                  <a:srgbClr val="FFFF00"/>
                </a:solidFill>
              </a:rPr>
              <a:t>Judul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			Dana	    </a:t>
            </a:r>
            <a:r>
              <a:rPr lang="en-US" sz="4800" b="1" dirty="0" err="1" smtClean="0">
                <a:solidFill>
                  <a:srgbClr val="FFFF00"/>
                </a:solidFill>
              </a:rPr>
              <a:t>Rp</a:t>
            </a:r>
            <a:r>
              <a:rPr lang="en-US" sz="4800" b="1" dirty="0" smtClean="0">
                <a:solidFill>
                  <a:srgbClr val="FFFF00"/>
                </a:solidFill>
              </a:rPr>
              <a:t>. 11,728 M	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28596" y="571480"/>
            <a:ext cx="8715404" cy="557216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Total Dana </a:t>
            </a:r>
            <a:r>
              <a:rPr lang="en-US" sz="44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4400" b="1" dirty="0" smtClean="0">
                <a:solidFill>
                  <a:srgbClr val="FFFF00"/>
                </a:solidFill>
              </a:rPr>
              <a:t> 2013: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500" b="1" dirty="0" smtClean="0">
                <a:solidFill>
                  <a:srgbClr val="FFFF00"/>
                </a:solidFill>
              </a:rPr>
              <a:t>PNBP					3,270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500" b="1" dirty="0" smtClean="0">
                <a:solidFill>
                  <a:srgbClr val="FFFF00"/>
                </a:solidFill>
              </a:rPr>
              <a:t>BOPTN					3,945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500" b="1" dirty="0" smtClean="0">
                <a:solidFill>
                  <a:srgbClr val="FFFF00"/>
                </a:solidFill>
              </a:rPr>
              <a:t>DESENTRAL.(</a:t>
            </a:r>
            <a:r>
              <a:rPr lang="en-US" sz="3500" b="1" dirty="0" err="1" smtClean="0">
                <a:solidFill>
                  <a:srgbClr val="FFFF00"/>
                </a:solidFill>
              </a:rPr>
              <a:t>Lanj</a:t>
            </a:r>
            <a:r>
              <a:rPr lang="en-US" sz="3500" b="1" dirty="0" smtClean="0">
                <a:solidFill>
                  <a:srgbClr val="FFFF00"/>
                </a:solidFill>
              </a:rPr>
              <a:t> + </a:t>
            </a:r>
            <a:r>
              <a:rPr lang="en-US" sz="3500" b="1" dirty="0" err="1" smtClean="0">
                <a:solidFill>
                  <a:srgbClr val="FFFF00"/>
                </a:solidFill>
              </a:rPr>
              <a:t>Baru</a:t>
            </a:r>
            <a:r>
              <a:rPr lang="en-US" sz="3500" b="1" dirty="0" smtClean="0">
                <a:solidFill>
                  <a:srgbClr val="FFFF00"/>
                </a:solidFill>
              </a:rPr>
              <a:t>)	4,513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500" b="1" dirty="0" smtClean="0"/>
              <a:t>KERJA SAMA				 1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3500" b="1" dirty="0" smtClean="0"/>
              <a:t>OPERASIONAL GR.		1,5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500" b="1" dirty="0" smtClean="0">
                <a:solidFill>
                  <a:srgbClr val="FFFF00"/>
                </a:solidFill>
              </a:rPr>
              <a:t>					TOTAL	      14,228 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28596" y="571480"/>
            <a:ext cx="8715404" cy="557216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Time Schedule </a:t>
            </a:r>
            <a:r>
              <a:rPr lang="en-US" sz="44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4400" b="1" dirty="0" smtClean="0">
                <a:solidFill>
                  <a:srgbClr val="FFFF00"/>
                </a:solidFill>
              </a:rPr>
              <a:t> 2013: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</a:rPr>
              <a:t>Penandatanganan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kontrak</a:t>
            </a:r>
            <a:r>
              <a:rPr lang="en-US" sz="2800" b="1" dirty="0" smtClean="0">
                <a:solidFill>
                  <a:srgbClr val="FFFF00"/>
                </a:solidFill>
              </a:rPr>
              <a:t> 		: Mei 2013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2800" b="1" dirty="0" smtClean="0">
                <a:solidFill>
                  <a:srgbClr val="FFFF00"/>
                </a:solidFill>
              </a:rPr>
              <a:t> Lap. </a:t>
            </a:r>
            <a:r>
              <a:rPr lang="en-US" sz="2800" b="1" dirty="0" err="1" smtClean="0">
                <a:solidFill>
                  <a:srgbClr val="FFFF00"/>
                </a:solidFill>
              </a:rPr>
              <a:t>Kemajuan</a:t>
            </a:r>
            <a:r>
              <a:rPr lang="en-US" sz="2800" b="1" dirty="0" smtClean="0">
                <a:solidFill>
                  <a:srgbClr val="FFFF00"/>
                </a:solidFill>
              </a:rPr>
              <a:t>		: </a:t>
            </a:r>
            <a:r>
              <a:rPr lang="en-US" sz="2800" b="1" dirty="0" err="1" smtClean="0">
                <a:solidFill>
                  <a:srgbClr val="FFFF00"/>
                </a:solidFill>
              </a:rPr>
              <a:t>Agust</a:t>
            </a:r>
            <a:r>
              <a:rPr lang="en-US" sz="2800" b="1" dirty="0" smtClean="0">
                <a:solidFill>
                  <a:srgbClr val="FFFF00"/>
                </a:solidFill>
              </a:rPr>
              <a:t>. 2013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Monitoring &amp; </a:t>
            </a:r>
            <a:r>
              <a:rPr lang="en-US" sz="2800" b="1" dirty="0" err="1" smtClean="0">
                <a:solidFill>
                  <a:srgbClr val="FFFF00"/>
                </a:solidFill>
              </a:rPr>
              <a:t>Evaluasi</a:t>
            </a:r>
            <a:r>
              <a:rPr lang="en-US" sz="2800" b="1" dirty="0" smtClean="0">
                <a:solidFill>
                  <a:srgbClr val="FFFF00"/>
                </a:solidFill>
              </a:rPr>
              <a:t> I.		: Sept. 2013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2800" b="1" dirty="0" smtClean="0">
                <a:solidFill>
                  <a:srgbClr val="FFFF00"/>
                </a:solidFill>
              </a:rPr>
              <a:t> Lap. </a:t>
            </a:r>
            <a:r>
              <a:rPr lang="en-US" sz="2800" b="1" dirty="0" err="1" smtClean="0">
                <a:solidFill>
                  <a:srgbClr val="FFFF00"/>
                </a:solidFill>
              </a:rPr>
              <a:t>Akhir</a:t>
            </a:r>
            <a:r>
              <a:rPr lang="en-US" sz="2800" b="1" dirty="0" smtClean="0">
                <a:solidFill>
                  <a:srgbClr val="FFFF00"/>
                </a:solidFill>
              </a:rPr>
              <a:t>			: </a:t>
            </a:r>
            <a:r>
              <a:rPr lang="en-US" sz="2800" b="1" dirty="0" err="1" smtClean="0">
                <a:solidFill>
                  <a:srgbClr val="FFFF00"/>
                </a:solidFill>
              </a:rPr>
              <a:t>Okt</a:t>
            </a:r>
            <a:r>
              <a:rPr lang="en-US" sz="2800" b="1" dirty="0" smtClean="0">
                <a:solidFill>
                  <a:srgbClr val="FFFF00"/>
                </a:solidFill>
              </a:rPr>
              <a:t>. 2013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Artikel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Ilmiah</a:t>
            </a:r>
            <a:r>
              <a:rPr lang="en-US" sz="2800" b="1" dirty="0" smtClean="0">
                <a:solidFill>
                  <a:srgbClr val="FFFF00"/>
                </a:solidFill>
              </a:rPr>
              <a:t>		: Okt.2013 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Monitoring &amp; </a:t>
            </a:r>
            <a:r>
              <a:rPr lang="en-US" sz="2800" b="1" dirty="0" err="1" smtClean="0">
                <a:solidFill>
                  <a:srgbClr val="FFFF00"/>
                </a:solidFill>
              </a:rPr>
              <a:t>Evaluasi</a:t>
            </a:r>
            <a:r>
              <a:rPr lang="en-US" sz="2800" b="1" dirty="0" smtClean="0">
                <a:solidFill>
                  <a:srgbClr val="FFFF00"/>
                </a:solidFill>
              </a:rPr>
              <a:t> II (</a:t>
            </a:r>
            <a:r>
              <a:rPr lang="en-US" sz="2800" b="1" dirty="0" err="1" smtClean="0">
                <a:solidFill>
                  <a:srgbClr val="FFFF00"/>
                </a:solidFill>
              </a:rPr>
              <a:t>Luaran</a:t>
            </a:r>
            <a:r>
              <a:rPr lang="en-US" sz="2800" b="1" dirty="0" smtClean="0">
                <a:solidFill>
                  <a:srgbClr val="FFFF00"/>
                </a:solidFill>
              </a:rPr>
              <a:t>)	: Nov. 2014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429420"/>
          </a:xfrm>
          <a:prstGeom prst="rect">
            <a:avLst/>
          </a:prstGeom>
        </p:spPr>
        <p:txBody>
          <a:bodyPr vert="horz" lIns="0" rIns="18288">
            <a:normAutofit fontScale="32500" lnSpcReduction="20000"/>
          </a:bodyPr>
          <a:lstStyle/>
          <a:p>
            <a:pPr marL="857250" marR="45720" lvl="0" indent="-8572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7200" b="1" dirty="0" smtClean="0">
                <a:solidFill>
                  <a:srgbClr val="FFFF00"/>
                </a:solidFill>
              </a:rPr>
              <a:t>I. </a:t>
            </a:r>
            <a:r>
              <a:rPr lang="en-US" sz="86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Laporan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Kemajuan</a:t>
            </a:r>
            <a:r>
              <a:rPr lang="en-US" sz="8600" b="1" dirty="0" smtClean="0">
                <a:solidFill>
                  <a:srgbClr val="FFFF00"/>
                </a:solidFill>
              </a:rPr>
              <a:t>:</a:t>
            </a:r>
          </a:p>
          <a:p>
            <a:pPr marL="857250" marR="45720" lvl="0" indent="-8572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romanUcPeriod"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</a:t>
            </a:r>
            <a:r>
              <a:rPr lang="en-US" sz="8600" b="1" dirty="0" err="1" smtClean="0">
                <a:solidFill>
                  <a:srgbClr val="FFFF00"/>
                </a:solidFill>
              </a:rPr>
              <a:t>Dilakukan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secara</a:t>
            </a:r>
            <a:r>
              <a:rPr lang="en-US" sz="8600" b="1" dirty="0" smtClean="0">
                <a:solidFill>
                  <a:srgbClr val="FFFF00"/>
                </a:solidFill>
              </a:rPr>
              <a:t> Online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1. PNBP		              : SIMLPPM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2. BOPTN </a:t>
            </a:r>
            <a:r>
              <a:rPr lang="en-US" sz="8600" b="1" dirty="0" err="1" smtClean="0">
                <a:solidFill>
                  <a:srgbClr val="FFFF00"/>
                </a:solidFill>
              </a:rPr>
              <a:t>dan</a:t>
            </a:r>
            <a:r>
              <a:rPr lang="en-US" sz="8600" b="1" dirty="0" smtClean="0">
                <a:solidFill>
                  <a:srgbClr val="FFFF00"/>
                </a:solidFill>
              </a:rPr>
              <a:t> DESENT.  : SIMLITABMAS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II. </a:t>
            </a:r>
            <a:r>
              <a:rPr lang="en-US" sz="86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Laporan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Akhir</a:t>
            </a:r>
            <a:r>
              <a:rPr lang="en-US" sz="8600" b="1" dirty="0" smtClean="0">
                <a:solidFill>
                  <a:srgbClr val="FFFF00"/>
                </a:solidFill>
              </a:rPr>
              <a:t>: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A. </a:t>
            </a:r>
            <a:r>
              <a:rPr lang="en-US" sz="8600" b="1" dirty="0" err="1" smtClean="0">
                <a:solidFill>
                  <a:srgbClr val="FFFF00"/>
                </a:solidFill>
              </a:rPr>
              <a:t>Dilakukan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secara</a:t>
            </a:r>
            <a:r>
              <a:rPr lang="en-US" sz="8600" b="1" dirty="0" smtClean="0">
                <a:solidFill>
                  <a:srgbClr val="FFFF00"/>
                </a:solidFill>
              </a:rPr>
              <a:t> Online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	1. PNBP		              : SIMLPPM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	2. BOPTN </a:t>
            </a:r>
            <a:r>
              <a:rPr lang="en-US" sz="8600" b="1" dirty="0" err="1" smtClean="0">
                <a:solidFill>
                  <a:srgbClr val="FFFF00"/>
                </a:solidFill>
              </a:rPr>
              <a:t>dan</a:t>
            </a:r>
            <a:r>
              <a:rPr lang="en-US" sz="8600" b="1" dirty="0" smtClean="0">
                <a:solidFill>
                  <a:srgbClr val="FFFF00"/>
                </a:solidFill>
              </a:rPr>
              <a:t> DESENT.  : SIMLITABMAS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B. </a:t>
            </a:r>
            <a:r>
              <a:rPr lang="en-US" sz="8600" b="1" dirty="0" err="1" smtClean="0">
                <a:solidFill>
                  <a:srgbClr val="FFFF00"/>
                </a:solidFill>
              </a:rPr>
              <a:t>Menyerahkan</a:t>
            </a:r>
            <a:r>
              <a:rPr lang="en-US" sz="8600" b="1" dirty="0" smtClean="0">
                <a:solidFill>
                  <a:srgbClr val="FFFF00"/>
                </a:solidFill>
              </a:rPr>
              <a:t> hard copy </a:t>
            </a:r>
            <a:r>
              <a:rPr lang="en-US" sz="8600" b="1" dirty="0" err="1" smtClean="0">
                <a:solidFill>
                  <a:srgbClr val="FFFF00"/>
                </a:solidFill>
              </a:rPr>
              <a:t>ke</a:t>
            </a:r>
            <a:r>
              <a:rPr lang="en-US" sz="8600" b="1" dirty="0" smtClean="0">
                <a:solidFill>
                  <a:srgbClr val="FFFF00"/>
                </a:solidFill>
              </a:rPr>
              <a:t> LPPM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	(PNBP, BOPTN, DESENT.)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	1.  </a:t>
            </a:r>
            <a:r>
              <a:rPr lang="en-US" sz="8600" b="1" dirty="0" err="1" smtClean="0">
                <a:solidFill>
                  <a:srgbClr val="FFFF00"/>
                </a:solidFill>
              </a:rPr>
              <a:t>Warna</a:t>
            </a:r>
            <a:r>
              <a:rPr lang="en-US" sz="8600" b="1" dirty="0" smtClean="0">
                <a:solidFill>
                  <a:srgbClr val="FFFF00"/>
                </a:solidFill>
              </a:rPr>
              <a:t> cover </a:t>
            </a:r>
            <a:r>
              <a:rPr lang="en-US" sz="8600" b="1" dirty="0" err="1" smtClean="0">
                <a:solidFill>
                  <a:srgbClr val="FFFF00"/>
                </a:solidFill>
              </a:rPr>
              <a:t>sesuai</a:t>
            </a:r>
            <a:r>
              <a:rPr lang="en-US" sz="8600" b="1" dirty="0" smtClean="0">
                <a:solidFill>
                  <a:srgbClr val="FFFF00"/>
                </a:solidFill>
              </a:rPr>
              <a:t> dg skim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	2.  </a:t>
            </a:r>
            <a:r>
              <a:rPr lang="en-US" sz="8600" b="1" dirty="0" err="1" smtClean="0">
                <a:solidFill>
                  <a:srgbClr val="FFFF00"/>
                </a:solidFill>
              </a:rPr>
              <a:t>Sebanyak</a:t>
            </a:r>
            <a:r>
              <a:rPr lang="en-US" sz="8600" b="1" dirty="0" smtClean="0">
                <a:solidFill>
                  <a:srgbClr val="FFFF00"/>
                </a:solidFill>
              </a:rPr>
              <a:t> 4 </a:t>
            </a:r>
            <a:r>
              <a:rPr lang="en-US" sz="8600" b="1" dirty="0" err="1" smtClean="0">
                <a:solidFill>
                  <a:srgbClr val="FFFF00"/>
                </a:solidFill>
              </a:rPr>
              <a:t>Eksemplar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2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2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429420"/>
          </a:xfrm>
          <a:prstGeom prst="rect">
            <a:avLst/>
          </a:prstGeom>
        </p:spPr>
        <p:txBody>
          <a:bodyPr vert="horz" lIns="0" rIns="18288">
            <a:normAutofit fontScale="40000" lnSpcReduction="20000"/>
          </a:bodyPr>
          <a:lstStyle/>
          <a:p>
            <a:pPr marL="857250" marR="45720" lvl="0" indent="-8572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III. </a:t>
            </a:r>
            <a:r>
              <a:rPr lang="en-US" sz="7000" b="1" dirty="0" err="1" smtClean="0">
                <a:solidFill>
                  <a:srgbClr val="FFFF00"/>
                </a:solidFill>
              </a:rPr>
              <a:t>Penyerahan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Artikel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Ilmiah</a:t>
            </a:r>
            <a:r>
              <a:rPr lang="en-US" sz="7000" b="1" dirty="0" smtClean="0">
                <a:solidFill>
                  <a:srgbClr val="FFFF00"/>
                </a:solidFill>
              </a:rPr>
              <a:t>: </a:t>
            </a: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(</a:t>
            </a:r>
            <a:r>
              <a:rPr lang="en-US" sz="7000" b="1" dirty="0" smtClean="0">
                <a:solidFill>
                  <a:srgbClr val="FFFF00"/>
                </a:solidFill>
              </a:rPr>
              <a:t>Acknowledgement + No. </a:t>
            </a:r>
            <a:r>
              <a:rPr lang="en-US" sz="7000" b="1" dirty="0" err="1" smtClean="0">
                <a:solidFill>
                  <a:srgbClr val="FFFF00"/>
                </a:solidFill>
              </a:rPr>
              <a:t>Kontrak</a:t>
            </a:r>
            <a:r>
              <a:rPr lang="en-US" sz="7000" b="1" dirty="0" smtClean="0">
                <a:solidFill>
                  <a:srgbClr val="FFFF00"/>
                </a:solidFill>
              </a:rPr>
              <a:t>)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1. </a:t>
            </a:r>
            <a:r>
              <a:rPr lang="en-US" sz="7000" b="1" dirty="0" err="1" smtClean="0">
                <a:solidFill>
                  <a:srgbClr val="FFFF00"/>
                </a:solidFill>
              </a:rPr>
              <a:t>Dosen</a:t>
            </a:r>
            <a:r>
              <a:rPr lang="en-US" sz="7000" b="1" dirty="0" smtClean="0">
                <a:solidFill>
                  <a:srgbClr val="FFFF00"/>
                </a:solidFill>
              </a:rPr>
              <a:t>  </a:t>
            </a:r>
            <a:r>
              <a:rPr lang="en-US" sz="7000" b="1" dirty="0" err="1" smtClean="0">
                <a:solidFill>
                  <a:srgbClr val="FFFF00"/>
                </a:solidFill>
              </a:rPr>
              <a:t>Muda</a:t>
            </a:r>
            <a:r>
              <a:rPr lang="en-US" sz="7000" b="1" dirty="0" smtClean="0">
                <a:solidFill>
                  <a:srgbClr val="FFFF00"/>
                </a:solidFill>
              </a:rPr>
              <a:t> 	</a:t>
            </a:r>
            <a:r>
              <a:rPr lang="en-US" sz="7000" b="1" dirty="0" smtClean="0">
                <a:solidFill>
                  <a:srgbClr val="FFFF00"/>
                </a:solidFill>
              </a:rPr>
              <a:t>          : </a:t>
            </a:r>
            <a:r>
              <a:rPr lang="en-US" sz="7000" b="1" dirty="0" smtClean="0">
                <a:solidFill>
                  <a:srgbClr val="FFFF00"/>
                </a:solidFill>
              </a:rPr>
              <a:t>Format </a:t>
            </a:r>
            <a:r>
              <a:rPr lang="en-US" sz="7000" b="1" dirty="0" err="1" smtClean="0">
                <a:solidFill>
                  <a:srgbClr val="FFFF00"/>
                </a:solidFill>
              </a:rPr>
              <a:t>Dosen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Muda</a:t>
            </a: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2. </a:t>
            </a:r>
            <a:r>
              <a:rPr lang="en-US" sz="7000" b="1" dirty="0" err="1" smtClean="0">
                <a:solidFill>
                  <a:srgbClr val="FFFF00"/>
                </a:solidFill>
              </a:rPr>
              <a:t>Ungg</a:t>
            </a:r>
            <a:r>
              <a:rPr lang="en-US" sz="7000" b="1" dirty="0" smtClean="0">
                <a:solidFill>
                  <a:srgbClr val="FFFF00"/>
                </a:solidFill>
              </a:rPr>
              <a:t>. </a:t>
            </a:r>
            <a:r>
              <a:rPr lang="en-US" sz="7000" b="1" dirty="0" err="1" smtClean="0">
                <a:solidFill>
                  <a:srgbClr val="FFFF00"/>
                </a:solidFill>
              </a:rPr>
              <a:t>Udayana</a:t>
            </a:r>
            <a:r>
              <a:rPr lang="en-US" sz="7000" b="1" dirty="0" smtClean="0">
                <a:solidFill>
                  <a:srgbClr val="FFFF00"/>
                </a:solidFill>
              </a:rPr>
              <a:t>	</a:t>
            </a:r>
            <a:r>
              <a:rPr lang="en-US" sz="7000" b="1" dirty="0" smtClean="0">
                <a:solidFill>
                  <a:srgbClr val="FFFF00"/>
                </a:solidFill>
              </a:rPr>
              <a:t>: </a:t>
            </a:r>
            <a:r>
              <a:rPr lang="en-US" sz="7000" b="1" dirty="0" err="1" smtClean="0">
                <a:solidFill>
                  <a:srgbClr val="FFFF00"/>
                </a:solidFill>
              </a:rPr>
              <a:t>FormatUngg</a:t>
            </a:r>
            <a:r>
              <a:rPr lang="en-US" sz="7000" b="1" dirty="0" smtClean="0">
                <a:solidFill>
                  <a:srgbClr val="FFFF00"/>
                </a:solidFill>
              </a:rPr>
              <a:t>. </a:t>
            </a:r>
            <a:r>
              <a:rPr lang="en-US" sz="7000" b="1" dirty="0" err="1" smtClean="0">
                <a:solidFill>
                  <a:srgbClr val="FFFF00"/>
                </a:solidFill>
              </a:rPr>
              <a:t>Udayana</a:t>
            </a:r>
            <a:r>
              <a:rPr lang="en-US" sz="7000" b="1" dirty="0" smtClean="0">
                <a:solidFill>
                  <a:srgbClr val="FFFF00"/>
                </a:solidFill>
              </a:rPr>
              <a:t>  </a:t>
            </a: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3. </a:t>
            </a:r>
            <a:r>
              <a:rPr lang="en-US" sz="7000" b="1" dirty="0" err="1" smtClean="0">
                <a:solidFill>
                  <a:srgbClr val="FFFF00"/>
                </a:solidFill>
              </a:rPr>
              <a:t>Invensi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Udayana</a:t>
            </a:r>
            <a:r>
              <a:rPr lang="en-US" sz="7000" b="1" dirty="0" smtClean="0">
                <a:solidFill>
                  <a:srgbClr val="FFFF00"/>
                </a:solidFill>
              </a:rPr>
              <a:t>	:  SDA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4. </a:t>
            </a:r>
            <a:r>
              <a:rPr lang="en-US" sz="7000" b="1" dirty="0" err="1" smtClean="0">
                <a:solidFill>
                  <a:srgbClr val="FFFF00"/>
                </a:solidFill>
              </a:rPr>
              <a:t>Grup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Riset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smtClean="0">
                <a:solidFill>
                  <a:srgbClr val="FFFF00"/>
                </a:solidFill>
              </a:rPr>
              <a:t>	</a:t>
            </a:r>
            <a:r>
              <a:rPr lang="en-US" sz="7000" b="1" dirty="0" smtClean="0">
                <a:solidFill>
                  <a:srgbClr val="FFFF00"/>
                </a:solidFill>
              </a:rPr>
              <a:t>	:  SDA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5. </a:t>
            </a:r>
            <a:r>
              <a:rPr lang="en-US" sz="7000" b="1" dirty="0" err="1" smtClean="0">
                <a:solidFill>
                  <a:srgbClr val="FFFF00"/>
                </a:solidFill>
              </a:rPr>
              <a:t>Desentralisasi</a:t>
            </a:r>
            <a:r>
              <a:rPr lang="en-US" sz="7000" b="1" dirty="0" smtClean="0">
                <a:solidFill>
                  <a:srgbClr val="FFFF00"/>
                </a:solidFill>
              </a:rPr>
              <a:t>	</a:t>
            </a:r>
            <a:r>
              <a:rPr lang="en-US" sz="7000" b="1" dirty="0" smtClean="0">
                <a:solidFill>
                  <a:srgbClr val="FFFF00"/>
                </a:solidFill>
              </a:rPr>
              <a:t>:  </a:t>
            </a:r>
            <a:r>
              <a:rPr lang="en-US" sz="7000" b="1" dirty="0" smtClean="0">
                <a:solidFill>
                  <a:srgbClr val="FFFF00"/>
                </a:solidFill>
              </a:rPr>
              <a:t>SDA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	6. </a:t>
            </a:r>
            <a:r>
              <a:rPr lang="en-US" sz="7000" b="1" dirty="0" err="1" smtClean="0">
                <a:solidFill>
                  <a:srgbClr val="FFFF00"/>
                </a:solidFill>
              </a:rPr>
              <a:t>Kerja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sama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smtClean="0">
                <a:solidFill>
                  <a:srgbClr val="FFFF00"/>
                </a:solidFill>
              </a:rPr>
              <a:t>L.N.</a:t>
            </a:r>
            <a:r>
              <a:rPr lang="en-US" sz="7000" b="1" dirty="0" smtClean="0">
                <a:solidFill>
                  <a:srgbClr val="FFFF00"/>
                </a:solidFill>
              </a:rPr>
              <a:t>	</a:t>
            </a:r>
            <a:r>
              <a:rPr lang="en-US" sz="7000" b="1" dirty="0" smtClean="0">
                <a:solidFill>
                  <a:srgbClr val="FFFF00"/>
                </a:solidFill>
              </a:rPr>
              <a:t>: Format K.S. </a:t>
            </a:r>
            <a:r>
              <a:rPr lang="en-US" sz="7000" b="1" dirty="0" err="1" smtClean="0">
                <a:solidFill>
                  <a:srgbClr val="FFFF00"/>
                </a:solidFill>
              </a:rPr>
              <a:t>Luar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smtClean="0">
                <a:solidFill>
                  <a:srgbClr val="FFFF00"/>
                </a:solidFill>
              </a:rPr>
              <a:t>Neg. 				             </a:t>
            </a:r>
            <a:r>
              <a:rPr lang="en-US" sz="7000" b="1" dirty="0" err="1" smtClean="0">
                <a:solidFill>
                  <a:srgbClr val="FFFF00"/>
                </a:solidFill>
              </a:rPr>
              <a:t>Unud</a:t>
            </a: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000" b="1" dirty="0" smtClean="0">
                <a:solidFill>
                  <a:srgbClr val="FFFF00"/>
                </a:solidFill>
              </a:rPr>
              <a:t>(</a:t>
            </a:r>
            <a:r>
              <a:rPr lang="en-US" sz="7000" b="1" dirty="0" smtClean="0">
                <a:solidFill>
                  <a:srgbClr val="FFFF00"/>
                </a:solidFill>
              </a:rPr>
              <a:t>Format –format </a:t>
            </a:r>
            <a:r>
              <a:rPr lang="en-US" sz="7000" b="1" dirty="0" err="1" smtClean="0">
                <a:solidFill>
                  <a:srgbClr val="FFFF00"/>
                </a:solidFill>
              </a:rPr>
              <a:t>tsb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dpt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didownload</a:t>
            </a:r>
            <a:r>
              <a:rPr lang="en-US" sz="7000" b="1" dirty="0" smtClean="0">
                <a:solidFill>
                  <a:srgbClr val="FFFF00"/>
                </a:solidFill>
              </a:rPr>
              <a:t> </a:t>
            </a:r>
            <a:r>
              <a:rPr lang="en-US" sz="7000" b="1" dirty="0" err="1" smtClean="0">
                <a:solidFill>
                  <a:srgbClr val="FFFF00"/>
                </a:solidFill>
              </a:rPr>
              <a:t>di</a:t>
            </a:r>
            <a:r>
              <a:rPr lang="en-US" sz="7000" b="1" dirty="0" smtClean="0">
                <a:solidFill>
                  <a:srgbClr val="FFFF00"/>
                </a:solidFill>
              </a:rPr>
              <a:t> Web LPPM)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571744"/>
            <a:ext cx="7851648" cy="112872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FF00"/>
                </a:solidFill>
              </a:rPr>
              <a:t>Many thanks</a:t>
            </a:r>
            <a:r>
              <a:rPr lang="id-ID" sz="8000" dirty="0" smtClean="0">
                <a:solidFill>
                  <a:srgbClr val="FFFF00"/>
                </a:solidFill>
              </a:rPr>
              <a:t>....</a:t>
            </a:r>
            <a:endParaRPr lang="id-ID" sz="8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88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Selamat Datang....</vt:lpstr>
      <vt:lpstr>Slide 2</vt:lpstr>
      <vt:lpstr>Slide 3</vt:lpstr>
      <vt:lpstr>Slide 4</vt:lpstr>
      <vt:lpstr>Slide 5</vt:lpstr>
      <vt:lpstr>Slide 6</vt:lpstr>
      <vt:lpstr>Slide 7</vt:lpstr>
      <vt:lpstr>Many thanks....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Selamat Datang....</dc:title>
  <dc:creator>Owner</dc:creator>
  <cp:lastModifiedBy>user</cp:lastModifiedBy>
  <cp:revision>30</cp:revision>
  <dcterms:created xsi:type="dcterms:W3CDTF">2010-07-20T23:38:32Z</dcterms:created>
  <dcterms:modified xsi:type="dcterms:W3CDTF">2013-05-31T01:02:39Z</dcterms:modified>
</cp:coreProperties>
</file>